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notesMasterIdLst>
    <p:notesMasterId r:id="rId3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33" Type="http://schemas.openxmlformats.org/officeDocument/2006/relationships/theme" Target="theme/theme1.xml"/><Relationship Id="rId3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5028" cy="68580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5485028" y="0"/>
            <a:ext cx="6703924" cy="685800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5" name="Shape 3"/>
          <p:cNvSpPr/>
          <p:nvPr/>
        </p:nvSpPr>
        <p:spPr>
          <a:xfrm>
            <a:off x="8288487" y="-365760"/>
            <a:ext cx="2286000" cy="228600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6" name="Shape 4"/>
          <p:cNvSpPr/>
          <p:nvPr/>
        </p:nvSpPr>
        <p:spPr>
          <a:xfrm>
            <a:off x="9507383" y="4846320"/>
            <a:ext cx="1645920" cy="164592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783080"/>
            <a:ext cx="6094476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200"/>
              </a:lnSpc>
              <a:buNone/>
            </a:pPr>
            <a:r>
              <a:rPr lang="en-US" sz="5000" b="1" dirty="0">
                <a:solidFill>
                  <a:srgbClr val="FFFFFF"/>
                </a:solidFill>
              </a:rPr>
              <a:t>VIDEO</a:t>
            </a:r>
            <a:endParaRPr lang="en-US" sz="5000" dirty="0"/>
          </a:p>
          <a:p>
            <a:pPr indent="0" marL="0">
              <a:lnSpc>
                <a:spcPts val="5200"/>
              </a:lnSpc>
              <a:buNone/>
            </a:pPr>
            <a:r>
              <a:rPr lang="en-US" sz="5000" b="1" dirty="0">
                <a:solidFill>
                  <a:srgbClr val="FFFFFF"/>
                </a:solidFill>
              </a:rPr>
              <a:t>STREAMING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365760" y="3886200"/>
            <a:ext cx="609447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94560"/>
                </a:solidFill>
              </a:rPr>
              <a:t>视频流传输技术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65760" y="4526280"/>
            <a:ext cx="60944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99999"/>
                </a:solidFill>
              </a:rPr>
              <a:t>全景指南 v2 · 从采集到播放的完整技术栈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703924" y="3063240"/>
            <a:ext cx="4875581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0000"/>
                </a:solidFill>
              </a:rPr>
              <a:t>📹  🎬  🌐  ⚡  🖥️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6703924" y="3977640"/>
            <a:ext cx="4875581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</a:rPr>
              <a:t>可视化技术图谱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编码核心：I帧/P帧/B帧 结构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56372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GOP (Group of Pictures) 帧排列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08760"/>
            <a:ext cx="640080" cy="548640"/>
          </a:xfrm>
          <a:prstGeom prst="rect">
            <a:avLst/>
          </a:prstGeom>
          <a:solidFill>
            <a:srgbClr val="E945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50876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" y="17830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I帧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960120" y="1508760"/>
            <a:ext cx="457200" cy="548640"/>
          </a:xfrm>
          <a:prstGeom prst="rect">
            <a:avLst/>
          </a:prstGeom>
          <a:solidFill>
            <a:srgbClr val="3498D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15087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60120" y="178308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P/B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463040" y="1508760"/>
            <a:ext cx="365760" cy="548640"/>
          </a:xfrm>
          <a:prstGeom prst="rect">
            <a:avLst/>
          </a:prstGeom>
          <a:solidFill>
            <a:srgbClr val="27AE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463040" y="15087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463040" y="1783080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P/B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874520" y="1508760"/>
            <a:ext cx="365760" cy="548640"/>
          </a:xfrm>
          <a:prstGeom prst="rect">
            <a:avLst/>
          </a:prstGeom>
          <a:solidFill>
            <a:srgbClr val="27AE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874520" y="15087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874520" y="1783080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P/B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286000" y="1508760"/>
            <a:ext cx="457200" cy="548640"/>
          </a:xfrm>
          <a:prstGeom prst="rect">
            <a:avLst/>
          </a:prstGeom>
          <a:solidFill>
            <a:srgbClr val="3498D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286000" y="150876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286000" y="178308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P/B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88920" y="1508760"/>
            <a:ext cx="365760" cy="548640"/>
          </a:xfrm>
          <a:prstGeom prst="rect">
            <a:avLst/>
          </a:prstGeom>
          <a:solidFill>
            <a:srgbClr val="27AE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88920" y="15087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788920" y="1783080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P/B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200400" y="1508760"/>
            <a:ext cx="365760" cy="548640"/>
          </a:xfrm>
          <a:prstGeom prst="rect">
            <a:avLst/>
          </a:prstGeom>
          <a:solidFill>
            <a:srgbClr val="27AE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0" y="150876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00400" y="1783080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P/B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611880" y="1508760"/>
            <a:ext cx="640080" cy="548640"/>
          </a:xfrm>
          <a:prstGeom prst="rect">
            <a:avLst/>
          </a:prstGeom>
          <a:solidFill>
            <a:srgbClr val="E945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11880" y="1508760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I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611880" y="1783080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I帧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274320" y="2240280"/>
            <a:ext cx="274320" cy="2743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1" name="Text 29"/>
          <p:cNvSpPr/>
          <p:nvPr/>
        </p:nvSpPr>
        <p:spPr>
          <a:xfrm>
            <a:off x="594360" y="22402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I帧: 完整画面，压缩率最低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2286000" y="2240280"/>
            <a:ext cx="274320" cy="2743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33" name="Text 31"/>
          <p:cNvSpPr/>
          <p:nvPr/>
        </p:nvSpPr>
        <p:spPr>
          <a:xfrm>
            <a:off x="2606040" y="22402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P帧: 只存与前一帧的差异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297680" y="2240280"/>
            <a:ext cx="27432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5" name="Text 33"/>
          <p:cNvSpPr/>
          <p:nvPr/>
        </p:nvSpPr>
        <p:spPr>
          <a:xfrm>
            <a:off x="4617720" y="22402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B帧: 利用前后帧信息压缩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274320" y="2697480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运动估计 (Motion Estimation)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274320" y="3063240"/>
            <a:ext cx="1645920" cy="1188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F346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74320" y="30632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3460"/>
                </a:solidFill>
              </a:rPr>
              <a:t>帧 t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57200" y="3429000"/>
            <a:ext cx="457200" cy="4572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0" name="Text 38"/>
          <p:cNvSpPr/>
          <p:nvPr/>
        </p:nvSpPr>
        <p:spPr>
          <a:xfrm>
            <a:off x="1920240" y="34747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94560"/>
                </a:solidFill>
              </a:rPr>
              <a:t>→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2286000" y="3063240"/>
            <a:ext cx="1645920" cy="1188720"/>
          </a:xfrm>
          <a:prstGeom prst="rect">
            <a:avLst/>
          </a:prstGeom>
          <a:solidFill>
            <a:srgbClr val="FFFFFF"/>
          </a:solidFill>
          <a:ln w="19050">
            <a:solidFill>
              <a:srgbClr val="0F346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286000" y="3063240"/>
            <a:ext cx="1645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3460"/>
                </a:solidFill>
              </a:rPr>
              <a:t>帧 t+1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200400" y="3246120"/>
            <a:ext cx="457200" cy="4572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4" name="Text 42"/>
          <p:cNvSpPr/>
          <p:nvPr/>
        </p:nvSpPr>
        <p:spPr>
          <a:xfrm>
            <a:off x="2651760" y="4297680"/>
            <a:ext cx="914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Δx,Δy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74320" y="4617720"/>
            <a:ext cx="3657600" cy="36576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46" name="Text 44"/>
          <p:cNvSpPr/>
          <p:nvPr/>
        </p:nvSpPr>
        <p:spPr>
          <a:xfrm>
            <a:off x="320040" y="4645152"/>
            <a:ext cx="35661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只传输运动向量 + 残差，而不是完整帧 → 压缩效率大幅提升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6277356" y="1115568"/>
            <a:ext cx="563727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编码技术全景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6277356" y="1508760"/>
            <a:ext cx="2743200" cy="54864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49" name="Text 47"/>
          <p:cNvSpPr/>
          <p:nvPr/>
        </p:nvSpPr>
        <p:spPr>
          <a:xfrm>
            <a:off x="6323076" y="152704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DCT变换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6323076" y="1783080"/>
            <a:ext cx="2743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</a:rPr>
              <a:t>空域→频域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7511796" y="205740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6277356" y="2148840"/>
            <a:ext cx="2743200" cy="54864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53" name="Text 51"/>
          <p:cNvSpPr/>
          <p:nvPr/>
        </p:nvSpPr>
        <p:spPr>
          <a:xfrm>
            <a:off x="6323076" y="216712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量化 Q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6323076" y="2423160"/>
            <a:ext cx="2743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</a:rPr>
              <a:t>丢弃高频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7511796" y="269748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6277356" y="2788920"/>
            <a:ext cx="2743200" cy="54864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57" name="Text 55"/>
          <p:cNvSpPr/>
          <p:nvPr/>
        </p:nvSpPr>
        <p:spPr>
          <a:xfrm>
            <a:off x="6323076" y="280720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熵编码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6323076" y="3063240"/>
            <a:ext cx="2743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</a:rPr>
              <a:t>Huffman/CABAC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7511796" y="333756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6277356" y="3429000"/>
            <a:ext cx="2743200" cy="548640"/>
          </a:xfrm>
          <a:prstGeom prst="roundRect">
            <a:avLst/>
          </a:prstGeom>
          <a:solidFill>
            <a:srgbClr val="E67E22"/>
          </a:solidFill>
          <a:ln/>
        </p:spPr>
      </p:sp>
      <p:sp>
        <p:nvSpPr>
          <p:cNvPr id="61" name="Text 59"/>
          <p:cNvSpPr/>
          <p:nvPr/>
        </p:nvSpPr>
        <p:spPr>
          <a:xfrm>
            <a:off x="6323076" y="344728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运动估计 ME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6323076" y="3703320"/>
            <a:ext cx="2743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</a:rPr>
              <a:t>找运动向量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7511796" y="39776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64" name="Shape 62"/>
          <p:cNvSpPr/>
          <p:nvPr/>
        </p:nvSpPr>
        <p:spPr>
          <a:xfrm>
            <a:off x="6277356" y="4069080"/>
            <a:ext cx="2743200" cy="54864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65" name="Text 63"/>
          <p:cNvSpPr/>
          <p:nvPr/>
        </p:nvSpPr>
        <p:spPr>
          <a:xfrm>
            <a:off x="6323076" y="4087368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运动补偿 MC</a:t>
            </a:r>
            <a:endParaRPr lang="en-US" sz="1100" dirty="0"/>
          </a:p>
        </p:txBody>
      </p:sp>
      <p:sp>
        <p:nvSpPr>
          <p:cNvPr id="66" name="Text 64"/>
          <p:cNvSpPr/>
          <p:nvPr/>
        </p:nvSpPr>
        <p:spPr>
          <a:xfrm>
            <a:off x="6323076" y="4343400"/>
            <a:ext cx="27432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</a:rPr>
              <a:t>编码残差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6277356" y="4709160"/>
            <a:ext cx="2743200" cy="36576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68" name="Text 66"/>
          <p:cNvSpPr/>
          <p:nvPr/>
        </p:nvSpPr>
        <p:spPr>
          <a:xfrm>
            <a:off x="6323076" y="4736592"/>
            <a:ext cx="2651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最终输出：压缩后码流 (H.264/H.265/AV1)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04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封装与容器</a:t>
            </a:r>
            <a:endParaRPr lang="en-US" sz="3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容器格式：视频、音频、字幕的"行李箱"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1164031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容器 = 打包视频+音频+字幕+元数据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08760"/>
            <a:ext cx="4114800" cy="3200400"/>
          </a:xfrm>
          <a:prstGeom prst="rect">
            <a:avLst/>
          </a:prstGeom>
          <a:solidFill>
            <a:srgbClr val="16213E"/>
          </a:solidFill>
          <a:ln w="25400">
            <a:solidFill>
              <a:srgbClr val="E9456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55448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94560"/>
                </a:solidFill>
              </a:rPr>
              <a:t>📦 容器格式 (Container)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1993392"/>
            <a:ext cx="3749040" cy="7315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011680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🎬 视频流 (H.264/H.265/AV1)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359152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码率/分辨率/帧率/FPS/编码参数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" y="2816352"/>
            <a:ext cx="3749040" cy="54864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8346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🎵 音频流 (AAC/MP3/Opus)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31089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采样率/声道/码率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" y="3456432"/>
            <a:ext cx="3749040" cy="4572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34747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📝 字幕流 (SRT/ASS/WebVTT)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005072"/>
            <a:ext cx="3749040" cy="45720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402336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ℹ️ 元数据 (时长/章节/缩略图)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89120" y="3017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94560"/>
                </a:solidFill>
              </a:rPr>
              <a:t>▶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4892040" y="1463040"/>
            <a:ext cx="1417320" cy="150876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1554480"/>
            <a:ext cx="1417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MP4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937760" y="1965960"/>
            <a:ext cx="1325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最通用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点播/短视频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400800" y="1463040"/>
            <a:ext cx="1417320" cy="150876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0" y="1554480"/>
            <a:ext cx="1417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MKV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446520" y="1965960"/>
            <a:ext cx="1325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开源灵活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高清电影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7909560" y="1463040"/>
            <a:ext cx="1417320" cy="1508760"/>
          </a:xfrm>
          <a:prstGeom prst="roundRect">
            <a:avLst/>
          </a:prstGeom>
          <a:solidFill>
            <a:srgbClr val="E67E22"/>
          </a:solidFill>
          <a:ln/>
        </p:spPr>
      </p:sp>
      <p:sp>
        <p:nvSpPr>
          <p:cNvPr id="26" name="Text 24"/>
          <p:cNvSpPr/>
          <p:nvPr/>
        </p:nvSpPr>
        <p:spPr>
          <a:xfrm>
            <a:off x="7909560" y="1554480"/>
            <a:ext cx="1417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FLV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955280" y="1965960"/>
            <a:ext cx="1325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RTMP直播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将淘汰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892040" y="3108960"/>
            <a:ext cx="1417320" cy="1508760"/>
          </a:xfrm>
          <a:prstGeom prst="roundRect">
            <a:avLst/>
          </a:prstGeom>
          <a:solidFill>
            <a:srgbClr val="8E44AD"/>
          </a:solidFill>
          <a:ln/>
        </p:spPr>
      </p:sp>
      <p:sp>
        <p:nvSpPr>
          <p:cNvPr id="29" name="Text 27"/>
          <p:cNvSpPr/>
          <p:nvPr/>
        </p:nvSpPr>
        <p:spPr>
          <a:xfrm>
            <a:off x="4892040" y="3200400"/>
            <a:ext cx="1417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WebM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937760" y="3611880"/>
            <a:ext cx="1325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网页嵌入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VP9/AV1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400800" y="3108960"/>
            <a:ext cx="1417320" cy="150876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32" name="Text 30"/>
          <p:cNvSpPr/>
          <p:nvPr/>
        </p:nvSpPr>
        <p:spPr>
          <a:xfrm>
            <a:off x="6400800" y="3200400"/>
            <a:ext cx="1417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MOV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446520" y="3611880"/>
            <a:ext cx="1325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Apple生态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iOS/macOS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4846320"/>
            <a:ext cx="11640312" cy="41148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35" name="Text 33"/>
          <p:cNvSpPr/>
          <p:nvPr/>
        </p:nvSpPr>
        <p:spPr>
          <a:xfrm>
            <a:off x="320040" y="4873752"/>
            <a:ext cx="115488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⚠️ 注意：容器格式 ≠ 编码格式！MP4里可以是H.264也可以是AV1，容器只负责"打包"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05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传输协议</a:t>
            </a:r>
            <a:endParaRPr lang="en-US" sz="3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视频传输完整链路 — 5大环节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99516" y="1234440"/>
            <a:ext cx="1828800" cy="146304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6" name="Text 4"/>
          <p:cNvSpPr/>
          <p:nvPr/>
        </p:nvSpPr>
        <p:spPr>
          <a:xfrm>
            <a:off x="699516" y="1325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①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采集端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99516" y="19659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摄像头/麦克风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528316" y="17830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94560"/>
                </a:solidFill>
              </a:rPr>
              <a:t>▶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2939796" y="1234440"/>
            <a:ext cx="1828800" cy="146304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10" name="Text 8"/>
          <p:cNvSpPr/>
          <p:nvPr/>
        </p:nvSpPr>
        <p:spPr>
          <a:xfrm>
            <a:off x="2939796" y="1325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②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编码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939796" y="19659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FFmpeg/OBS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H.264/AV1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68596" y="17830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94560"/>
                </a:solidFill>
              </a:rPr>
              <a:t>▶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5180076" y="1234440"/>
            <a:ext cx="1828800" cy="146304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14" name="Text 12"/>
          <p:cNvSpPr/>
          <p:nvPr/>
        </p:nvSpPr>
        <p:spPr>
          <a:xfrm>
            <a:off x="5180076" y="1325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③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封装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180076" y="19659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MP4分片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HLS/DASH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008876" y="17830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94560"/>
                </a:solidFill>
              </a:rPr>
              <a:t>▶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7420356" y="1234440"/>
            <a:ext cx="1828800" cy="1463040"/>
          </a:xfrm>
          <a:prstGeom prst="roundRect">
            <a:avLst/>
          </a:prstGeom>
          <a:solidFill>
            <a:srgbClr val="8E44AD"/>
          </a:solidFill>
          <a:ln/>
        </p:spPr>
      </p:sp>
      <p:sp>
        <p:nvSpPr>
          <p:cNvPr id="18" name="Text 16"/>
          <p:cNvSpPr/>
          <p:nvPr/>
        </p:nvSpPr>
        <p:spPr>
          <a:xfrm>
            <a:off x="7420356" y="1325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④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CDN分发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420356" y="19659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全球边缘节点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就近加速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249156" y="1783080"/>
            <a:ext cx="411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94560"/>
                </a:solidFill>
              </a:rPr>
              <a:t>▶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9660636" y="1234440"/>
            <a:ext cx="1828800" cy="146304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22" name="Text 20"/>
          <p:cNvSpPr/>
          <p:nvPr/>
        </p:nvSpPr>
        <p:spPr>
          <a:xfrm>
            <a:off x="9660636" y="13258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⑤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播放器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660636" y="19659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解封装→解码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→渲染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20040" y="2926080"/>
            <a:ext cx="2818638" cy="146304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25" name="Text 23"/>
          <p:cNvSpPr/>
          <p:nvPr/>
        </p:nvSpPr>
        <p:spPr>
          <a:xfrm>
            <a:off x="320040" y="29718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RTMP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20040" y="3383280"/>
            <a:ext cx="281863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延迟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20040" y="3584448"/>
            <a:ext cx="281863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1-3s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20040" y="3886200"/>
            <a:ext cx="281863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直播推流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230118" y="2926080"/>
            <a:ext cx="2818638" cy="146304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30" name="Text 28"/>
          <p:cNvSpPr/>
          <p:nvPr/>
        </p:nvSpPr>
        <p:spPr>
          <a:xfrm>
            <a:off x="3230118" y="29718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HLS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230118" y="3383280"/>
            <a:ext cx="281863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延迟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230118" y="3584448"/>
            <a:ext cx="281863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5-30s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230118" y="3886200"/>
            <a:ext cx="281863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直播+点播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140196" y="2926080"/>
            <a:ext cx="2818638" cy="146304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5" name="Text 33"/>
          <p:cNvSpPr/>
          <p:nvPr/>
        </p:nvSpPr>
        <p:spPr>
          <a:xfrm>
            <a:off x="6140196" y="29718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DASH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140196" y="3383280"/>
            <a:ext cx="281863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延迟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6140196" y="3584448"/>
            <a:ext cx="281863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2-8s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6140196" y="3886200"/>
            <a:ext cx="281863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点播为主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9050274" y="2926080"/>
            <a:ext cx="2818638" cy="146304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0" name="Text 38"/>
          <p:cNvSpPr/>
          <p:nvPr/>
        </p:nvSpPr>
        <p:spPr>
          <a:xfrm>
            <a:off x="9050274" y="29718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WebRTC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9050274" y="3383280"/>
            <a:ext cx="281863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>
                    <a:alpha val="70000"/>
                  </a:srgbClr>
                </a:solidFill>
              </a:rPr>
              <a:t>延迟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9050274" y="3584448"/>
            <a:ext cx="281863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&lt;1s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9050274" y="3886200"/>
            <a:ext cx="281863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实时通讯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274320" y="4526280"/>
            <a:ext cx="11640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⚡ 延迟排序：WebRTC &lt;&lt; DASH &lt; HLS ≈ RTMP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74320" y="4892040"/>
            <a:ext cx="11640312" cy="4572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46" name="Text 44"/>
          <p:cNvSpPr/>
          <p:nvPr/>
        </p:nvSpPr>
        <p:spPr>
          <a:xfrm>
            <a:off x="320040" y="4919472"/>
            <a:ext cx="115488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HTTP分发三要素：协议(HLS/DASH) + 分片(TS/MP4) + CDN(加速)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HLS (HTTP Live Streaming) 详解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📤 服务器端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444752"/>
            <a:ext cx="5029200" cy="128016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7" name="Shape 5"/>
          <p:cNvSpPr/>
          <p:nvPr/>
        </p:nvSpPr>
        <p:spPr>
          <a:xfrm>
            <a:off x="411480" y="1508760"/>
            <a:ext cx="685800" cy="5029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8" name="Text 6"/>
          <p:cNvSpPr/>
          <p:nvPr/>
        </p:nvSpPr>
        <p:spPr>
          <a:xfrm>
            <a:off x="411480" y="1527048"/>
            <a:ext cx="685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seg1.ts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11480" y="1783080"/>
            <a:ext cx="685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FFFF"/>
                </a:solidFill>
              </a:rPr>
              <a:t>6s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097280" y="1508760"/>
            <a:ext cx="91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|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188720" y="1508760"/>
            <a:ext cx="685800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1527048"/>
            <a:ext cx="685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seg2.ts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88720" y="1783080"/>
            <a:ext cx="685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FFFF"/>
                </a:solidFill>
              </a:rPr>
              <a:t>12s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1874520" y="1508760"/>
            <a:ext cx="91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|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965960" y="1508760"/>
            <a:ext cx="685800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16" name="Text 14"/>
          <p:cNvSpPr/>
          <p:nvPr/>
        </p:nvSpPr>
        <p:spPr>
          <a:xfrm>
            <a:off x="1965960" y="1527048"/>
            <a:ext cx="685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seg3.ts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965960" y="1783080"/>
            <a:ext cx="685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FFFF"/>
                </a:solidFill>
              </a:rPr>
              <a:t>18s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2651760" y="1508760"/>
            <a:ext cx="91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|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2743200" y="1508760"/>
            <a:ext cx="685800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0" name="Text 18"/>
          <p:cNvSpPr/>
          <p:nvPr/>
        </p:nvSpPr>
        <p:spPr>
          <a:xfrm>
            <a:off x="2743200" y="1527048"/>
            <a:ext cx="685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seg4.ts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743200" y="1783080"/>
            <a:ext cx="685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FFFF"/>
                </a:solidFill>
              </a:rPr>
              <a:t>24s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3429000" y="1508760"/>
            <a:ext cx="91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|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520440" y="1508760"/>
            <a:ext cx="685800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4" name="Text 22"/>
          <p:cNvSpPr/>
          <p:nvPr/>
        </p:nvSpPr>
        <p:spPr>
          <a:xfrm>
            <a:off x="3520440" y="1527048"/>
            <a:ext cx="685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seg5.ts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520440" y="1783080"/>
            <a:ext cx="685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FFFF"/>
                </a:solidFill>
              </a:rPr>
              <a:t>30s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206240" y="1508760"/>
            <a:ext cx="91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|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297680" y="1508760"/>
            <a:ext cx="685800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8" name="Text 26"/>
          <p:cNvSpPr/>
          <p:nvPr/>
        </p:nvSpPr>
        <p:spPr>
          <a:xfrm>
            <a:off x="4297680" y="1527048"/>
            <a:ext cx="685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...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297680" y="1783080"/>
            <a:ext cx="685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FFFFFF"/>
                </a:solidFill>
              </a:rPr>
              <a:t>36s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411480" y="2075688"/>
            <a:ext cx="4572000" cy="5029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31" name="Text 29"/>
          <p:cNvSpPr/>
          <p:nvPr/>
        </p:nvSpPr>
        <p:spPr>
          <a:xfrm>
            <a:off x="457200" y="2103120"/>
            <a:ext cx="4480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playlist.m3u8  (播放列表：码率/分片信息/时间戳)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2651760" y="2743200"/>
            <a:ext cx="0" cy="3657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33" name="Shape 31"/>
          <p:cNvSpPr/>
          <p:nvPr/>
        </p:nvSpPr>
        <p:spPr>
          <a:xfrm>
            <a:off x="274320" y="3127248"/>
            <a:ext cx="5029200" cy="64008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34" name="Text 32"/>
          <p:cNvSpPr/>
          <p:nvPr/>
        </p:nvSpPr>
        <p:spPr>
          <a:xfrm>
            <a:off x="320040" y="3172968"/>
            <a:ext cx="4937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🌐 CDN边缘节点（全球分布，就近分发）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2651760" y="3785616"/>
            <a:ext cx="0" cy="32004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36" name="Text 34"/>
          <p:cNvSpPr/>
          <p:nvPr/>
        </p:nvSpPr>
        <p:spPr>
          <a:xfrm>
            <a:off x="274320" y="41605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📥 播放器端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274320" y="4480560"/>
            <a:ext cx="5029200" cy="7315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8" name="Text 36"/>
          <p:cNvSpPr/>
          <p:nvPr/>
        </p:nvSpPr>
        <p:spPr>
          <a:xfrm>
            <a:off x="320040" y="4526280"/>
            <a:ext cx="4937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①下载m3u8 → ②解析码率列表 → ③按序下载TS分片 → ④边下边播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20040" y="4864608"/>
            <a:ext cx="4937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ABR自适应：根据网速动态切换码率 (WiFi→4K | 4G→1080p | 卡顿→720p)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277356" y="1115568"/>
            <a:ext cx="563727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自适应码率 (ABR) 原理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6277356" y="1463040"/>
            <a:ext cx="2560320" cy="68580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42" name="Text 40"/>
          <p:cNvSpPr/>
          <p:nvPr/>
        </p:nvSpPr>
        <p:spPr>
          <a:xfrm>
            <a:off x="6323076" y="150876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🌶️ 网速快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323076" y="181051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4K HDR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7648956" y="1600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▶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7420356" y="214884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277356" y="2286000"/>
            <a:ext cx="2560320" cy="68580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47" name="Text 45"/>
          <p:cNvSpPr/>
          <p:nvPr/>
        </p:nvSpPr>
        <p:spPr>
          <a:xfrm>
            <a:off x="6323076" y="23317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📶 网速中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6323076" y="263347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1080p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7648956" y="24231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▶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7420356" y="297180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277356" y="3108960"/>
            <a:ext cx="2560320" cy="685800"/>
          </a:xfrm>
          <a:prstGeom prst="roundRect">
            <a:avLst/>
          </a:prstGeom>
          <a:solidFill>
            <a:srgbClr val="E67E22"/>
          </a:solidFill>
          <a:ln/>
        </p:spPr>
      </p:sp>
      <p:sp>
        <p:nvSpPr>
          <p:cNvPr id="52" name="Text 50"/>
          <p:cNvSpPr/>
          <p:nvPr/>
        </p:nvSpPr>
        <p:spPr>
          <a:xfrm>
            <a:off x="6323076" y="315468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📵 网速慢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6323076" y="345643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720p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7648956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▶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7420356" y="379476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99999"/>
                </a:solidFill>
              </a:rPr>
              <a:t>▼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6277356" y="3931920"/>
            <a:ext cx="2560320" cy="68580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57" name="Text 55"/>
          <p:cNvSpPr/>
          <p:nvPr/>
        </p:nvSpPr>
        <p:spPr>
          <a:xfrm>
            <a:off x="6323076" y="397764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❌ 卡顿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6323076" y="427939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降码率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7648956" y="4069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▶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6277356" y="4709160"/>
            <a:ext cx="2560320" cy="4572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61" name="Text 59"/>
          <p:cNvSpPr/>
          <p:nvPr/>
        </p:nvSpPr>
        <p:spPr>
          <a:xfrm>
            <a:off x="6323076" y="4736592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自动切换，用户无感知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三大协议深度对比：DASH · HLS · WebRTC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3742944" cy="502920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133856"/>
            <a:ext cx="374294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RTMP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74320" y="1435608"/>
            <a:ext cx="37429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正在淘汰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1664208"/>
            <a:ext cx="3742944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673352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延迟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145792" y="1673352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67E22"/>
                </a:solidFill>
              </a:rPr>
              <a:t>1-3s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4320" y="2011680"/>
            <a:ext cx="3742944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2020824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传输层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145792" y="2020824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67E22"/>
                </a:solidFill>
              </a:rPr>
              <a:t>TCP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74320" y="2359152"/>
            <a:ext cx="3742944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2368296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自适应码率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145792" y="2368296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67E22"/>
                </a:solidFill>
              </a:rPr>
              <a:t>✗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74320" y="2706624"/>
            <a:ext cx="3742944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365760" y="2715768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DRM支持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145792" y="2715768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67E22"/>
                </a:solidFill>
              </a:rPr>
              <a:t>✗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74320" y="3072384"/>
            <a:ext cx="3742944" cy="347472"/>
          </a:xfrm>
          <a:prstGeom prst="rect">
            <a:avLst/>
          </a:prstGeom>
          <a:solidFill>
            <a:srgbClr val="E67E22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3090672"/>
            <a:ext cx="3560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适用：直播推流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65760" y="3474720"/>
            <a:ext cx="356006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7AE60"/>
                </a:solidFill>
              </a:rPr>
              <a:t>优势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65760" y="3703320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低延迟推流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65760" y="3959352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OBS原生支持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65760" y="4215384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简单成熟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65760" y="4480560"/>
            <a:ext cx="356006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劣势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65760" y="4709160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TCP单连接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65760" y="4965192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不支持自适应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65760" y="5221224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Flash已废弃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154424" y="1115568"/>
            <a:ext cx="3742944" cy="5029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31" name="Text 29"/>
          <p:cNvSpPr/>
          <p:nvPr/>
        </p:nvSpPr>
        <p:spPr>
          <a:xfrm>
            <a:off x="4154424" y="1133856"/>
            <a:ext cx="374294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HLS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4154424" y="1435608"/>
            <a:ext cx="37429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全球最广泛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154424" y="1664208"/>
            <a:ext cx="3742944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4" name="Text 32"/>
          <p:cNvSpPr/>
          <p:nvPr/>
        </p:nvSpPr>
        <p:spPr>
          <a:xfrm>
            <a:off x="4245864" y="1673352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延迟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025896" y="1673352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5-30s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154424" y="2011680"/>
            <a:ext cx="3742944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7" name="Text 35"/>
          <p:cNvSpPr/>
          <p:nvPr/>
        </p:nvSpPr>
        <p:spPr>
          <a:xfrm>
            <a:off x="4245864" y="2020824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传输层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6025896" y="2020824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HTTP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154424" y="2359152"/>
            <a:ext cx="3742944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40" name="Text 38"/>
          <p:cNvSpPr/>
          <p:nvPr/>
        </p:nvSpPr>
        <p:spPr>
          <a:xfrm>
            <a:off x="4245864" y="2368296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自适应码率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025896" y="2368296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✓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154424" y="2706624"/>
            <a:ext cx="3742944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3" name="Text 41"/>
          <p:cNvSpPr/>
          <p:nvPr/>
        </p:nvSpPr>
        <p:spPr>
          <a:xfrm>
            <a:off x="4245864" y="2715768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DRM支持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025896" y="2715768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✓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4154424" y="3072384"/>
            <a:ext cx="3742944" cy="347472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46" name="Text 44"/>
          <p:cNvSpPr/>
          <p:nvPr/>
        </p:nvSpPr>
        <p:spPr>
          <a:xfrm>
            <a:off x="4245864" y="3090672"/>
            <a:ext cx="3560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适用：Apple生态/直播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245864" y="3474720"/>
            <a:ext cx="356006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7AE60"/>
                </a:solidFill>
              </a:rPr>
              <a:t>优势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245864" y="3703320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CDN友好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4245864" y="3959352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自适应码率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4245864" y="4215384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DRM支持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245864" y="4471416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Safari原生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245864" y="4480560"/>
            <a:ext cx="356006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劣势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245864" y="4709160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延迟较高(5-30s)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4245864" y="4965192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分片需转TS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4245864" y="5221224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Playlist可被缓存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8034528" y="1115568"/>
            <a:ext cx="3742944" cy="5029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57" name="Text 55"/>
          <p:cNvSpPr/>
          <p:nvPr/>
        </p:nvSpPr>
        <p:spPr>
          <a:xfrm>
            <a:off x="8034528" y="1133856"/>
            <a:ext cx="374294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WebRTC</a:t>
            </a:r>
            <a:endParaRPr lang="en-US" sz="1500" dirty="0"/>
          </a:p>
        </p:txBody>
      </p:sp>
      <p:sp>
        <p:nvSpPr>
          <p:cNvPr id="58" name="Text 56"/>
          <p:cNvSpPr/>
          <p:nvPr/>
        </p:nvSpPr>
        <p:spPr>
          <a:xfrm>
            <a:off x="8034528" y="1435608"/>
            <a:ext cx="3742944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黑神话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8034528" y="1664208"/>
            <a:ext cx="3742944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60" name="Text 58"/>
          <p:cNvSpPr/>
          <p:nvPr/>
        </p:nvSpPr>
        <p:spPr>
          <a:xfrm>
            <a:off x="8125968" y="1673352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延迟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9906000" y="1673352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&lt;1s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8034528" y="2011680"/>
            <a:ext cx="3742944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3" name="Text 61"/>
          <p:cNvSpPr/>
          <p:nvPr/>
        </p:nvSpPr>
        <p:spPr>
          <a:xfrm>
            <a:off x="8125968" y="2020824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传输层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9906000" y="2020824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UDP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8034528" y="2359152"/>
            <a:ext cx="3742944" cy="32918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66" name="Text 64"/>
          <p:cNvSpPr/>
          <p:nvPr/>
        </p:nvSpPr>
        <p:spPr>
          <a:xfrm>
            <a:off x="8125968" y="2368296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自适应码率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9906000" y="2368296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✓</a:t>
            </a:r>
            <a:endParaRPr lang="en-US" sz="900" dirty="0"/>
          </a:p>
        </p:txBody>
      </p:sp>
      <p:sp>
        <p:nvSpPr>
          <p:cNvPr id="68" name="Shape 66"/>
          <p:cNvSpPr/>
          <p:nvPr/>
        </p:nvSpPr>
        <p:spPr>
          <a:xfrm>
            <a:off x="8034528" y="2706624"/>
            <a:ext cx="3742944" cy="329184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9" name="Text 67"/>
          <p:cNvSpPr/>
          <p:nvPr/>
        </p:nvSpPr>
        <p:spPr>
          <a:xfrm>
            <a:off x="8125968" y="2715768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DRM支持</a:t>
            </a:r>
            <a:endParaRPr lang="en-US" sz="900" dirty="0"/>
          </a:p>
        </p:txBody>
      </p:sp>
      <p:sp>
        <p:nvSpPr>
          <p:cNvPr id="70" name="Text 68"/>
          <p:cNvSpPr/>
          <p:nvPr/>
        </p:nvSpPr>
        <p:spPr>
          <a:xfrm>
            <a:off x="9906000" y="2715768"/>
            <a:ext cx="168432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△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8034528" y="3072384"/>
            <a:ext cx="3742944" cy="347472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72" name="Text 70"/>
          <p:cNvSpPr/>
          <p:nvPr/>
        </p:nvSpPr>
        <p:spPr>
          <a:xfrm>
            <a:off x="8125968" y="3090672"/>
            <a:ext cx="3560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适用：实时通讯/低延迟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8125968" y="3474720"/>
            <a:ext cx="356006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7AE60"/>
                </a:solidFill>
              </a:rPr>
              <a:t>优势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8125968" y="3703320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亚秒延迟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8125968" y="3959352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P2P/mesh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8125968" y="4215384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浏览器原生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8125968" y="4471416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ICE NAT穿透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8125968" y="4480560"/>
            <a:ext cx="3560064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劣势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8125968" y="4709160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复杂(SDP/ICE/DTLS)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8125968" y="4965192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UDP丢包不重传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8125968" y="5221224"/>
            <a:ext cx="3560064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✗ 不适合大规模直播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06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端到端延迟分析</a:t>
            </a:r>
            <a:endParaRPr lang="en-US" sz="3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端到端延迟：从拍摄到观看的完整时间线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各场景延迟构成对比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4320" y="150876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视频会议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691640" y="1600200"/>
            <a:ext cx="27729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8" name="Shape 6"/>
          <p:cNvSpPr/>
          <p:nvPr/>
        </p:nvSpPr>
        <p:spPr>
          <a:xfrm>
            <a:off x="1719369" y="1600200"/>
            <a:ext cx="55458" cy="50292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9" name="Shape 7"/>
          <p:cNvSpPr/>
          <p:nvPr/>
        </p:nvSpPr>
        <p:spPr>
          <a:xfrm>
            <a:off x="1774828" y="1600200"/>
            <a:ext cx="83188" cy="5029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0" name="Shape 8"/>
          <p:cNvSpPr/>
          <p:nvPr/>
        </p:nvSpPr>
        <p:spPr>
          <a:xfrm>
            <a:off x="1858015" y="1600200"/>
            <a:ext cx="16638" cy="5029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1" name="Text 9"/>
          <p:cNvSpPr/>
          <p:nvPr/>
        </p:nvSpPr>
        <p:spPr>
          <a:xfrm>
            <a:off x="1966093" y="1508760"/>
            <a:ext cx="731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4560"/>
                </a:solidFill>
              </a:rPr>
              <a:t>&lt;1s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4320" y="233172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低延迟直播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691640" y="2423160"/>
            <a:ext cx="110917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14" name="Shape 12"/>
          <p:cNvSpPr/>
          <p:nvPr/>
        </p:nvSpPr>
        <p:spPr>
          <a:xfrm>
            <a:off x="1802557" y="2423160"/>
            <a:ext cx="166375" cy="50292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15" name="Shape 13"/>
          <p:cNvSpPr/>
          <p:nvPr/>
        </p:nvSpPr>
        <p:spPr>
          <a:xfrm>
            <a:off x="1968932" y="2423160"/>
            <a:ext cx="554584" cy="5029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6" name="Text 14"/>
          <p:cNvSpPr/>
          <p:nvPr/>
        </p:nvSpPr>
        <p:spPr>
          <a:xfrm>
            <a:off x="1968932" y="2423160"/>
            <a:ext cx="5545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缓冲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523515" y="2423160"/>
            <a:ext cx="55458" cy="5029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8" name="Text 16"/>
          <p:cNvSpPr/>
          <p:nvPr/>
        </p:nvSpPr>
        <p:spPr>
          <a:xfrm>
            <a:off x="2670414" y="2331720"/>
            <a:ext cx="731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7E22"/>
                </a:solidFill>
              </a:rPr>
              <a:t>2-3s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74320" y="315468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标准直播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91640" y="3246120"/>
            <a:ext cx="277292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1" name="Shape 19"/>
          <p:cNvSpPr/>
          <p:nvPr/>
        </p:nvSpPr>
        <p:spPr>
          <a:xfrm>
            <a:off x="1968932" y="3246120"/>
            <a:ext cx="277292" cy="50292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22" name="Shape 20"/>
          <p:cNvSpPr/>
          <p:nvPr/>
        </p:nvSpPr>
        <p:spPr>
          <a:xfrm>
            <a:off x="2246224" y="3246120"/>
            <a:ext cx="2218334" cy="5029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23" name="Text 21"/>
          <p:cNvSpPr/>
          <p:nvPr/>
        </p:nvSpPr>
        <p:spPr>
          <a:xfrm>
            <a:off x="2246224" y="3246120"/>
            <a:ext cx="221833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缓冲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464558" y="3246120"/>
            <a:ext cx="55458" cy="5029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25" name="Text 23"/>
          <p:cNvSpPr/>
          <p:nvPr/>
        </p:nvSpPr>
        <p:spPr>
          <a:xfrm>
            <a:off x="4611456" y="3154680"/>
            <a:ext cx="731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498DB"/>
                </a:solidFill>
              </a:rPr>
              <a:t>5-10s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274320" y="3977640"/>
            <a:ext cx="1371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点播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691640" y="4069080"/>
            <a:ext cx="554584" cy="50292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28" name="Text 26"/>
          <p:cNvSpPr/>
          <p:nvPr/>
        </p:nvSpPr>
        <p:spPr>
          <a:xfrm>
            <a:off x="1691640" y="4069080"/>
            <a:ext cx="5545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编码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246224" y="4069080"/>
            <a:ext cx="277292" cy="50292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30" name="Shape 28"/>
          <p:cNvSpPr/>
          <p:nvPr/>
        </p:nvSpPr>
        <p:spPr>
          <a:xfrm>
            <a:off x="2523515" y="4069080"/>
            <a:ext cx="5545836" cy="50292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31" name="Text 29"/>
          <p:cNvSpPr/>
          <p:nvPr/>
        </p:nvSpPr>
        <p:spPr>
          <a:xfrm>
            <a:off x="2523515" y="4069080"/>
            <a:ext cx="5545836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缓冲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8069351" y="4069080"/>
            <a:ext cx="55458" cy="5029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3" name="Text 31"/>
          <p:cNvSpPr/>
          <p:nvPr/>
        </p:nvSpPr>
        <p:spPr>
          <a:xfrm>
            <a:off x="8216250" y="3977640"/>
            <a:ext cx="7315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</a:rPr>
              <a:t>无限制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274320" y="4937760"/>
            <a:ext cx="274320" cy="22860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35" name="Text 33"/>
          <p:cNvSpPr/>
          <p:nvPr/>
        </p:nvSpPr>
        <p:spPr>
          <a:xfrm>
            <a:off x="594360" y="493776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编码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920240" y="4937760"/>
            <a:ext cx="274320" cy="22860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37" name="Text 35"/>
          <p:cNvSpPr/>
          <p:nvPr/>
        </p:nvSpPr>
        <p:spPr>
          <a:xfrm>
            <a:off x="2240280" y="493776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网络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566160" y="4937760"/>
            <a:ext cx="274320" cy="22860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39" name="Text 37"/>
          <p:cNvSpPr/>
          <p:nvPr/>
        </p:nvSpPr>
        <p:spPr>
          <a:xfrm>
            <a:off x="3886200" y="493776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缓冲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5212080" y="4937760"/>
            <a:ext cx="274320" cy="2286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1" name="Text 39"/>
          <p:cNvSpPr/>
          <p:nvPr/>
        </p:nvSpPr>
        <p:spPr>
          <a:xfrm>
            <a:off x="5532120" y="493776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解码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277356" y="1115568"/>
            <a:ext cx="57287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延迟 · 流畅 · 画质 三元悖论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8106156" y="914400"/>
            <a:ext cx="-1425367" cy="2468880"/>
          </a:xfrm>
          <a:prstGeom prst="line">
            <a:avLst/>
          </a:prstGeom>
          <a:noFill/>
          <a:ln w="19050">
            <a:solidFill>
              <a:srgbClr val="999999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680789" y="3383280"/>
            <a:ext cx="2850733" cy="0"/>
          </a:xfrm>
          <a:prstGeom prst="line">
            <a:avLst/>
          </a:prstGeom>
          <a:noFill/>
          <a:ln w="19050">
            <a:solidFill>
              <a:srgbClr val="999999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9531523" y="3383280"/>
            <a:ext cx="-1425367" cy="-2468880"/>
          </a:xfrm>
          <a:prstGeom prst="line">
            <a:avLst/>
          </a:prstGeom>
          <a:noFill/>
          <a:ln w="19050">
            <a:solidFill>
              <a:srgbClr val="999999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831836" y="640080"/>
            <a:ext cx="548640" cy="54864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47" name="Text 45"/>
          <p:cNvSpPr/>
          <p:nvPr/>
        </p:nvSpPr>
        <p:spPr>
          <a:xfrm>
            <a:off x="7648956" y="32004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⚡低延迟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406469" y="3108960"/>
            <a:ext cx="548640" cy="548640"/>
          </a:xfrm>
          <a:prstGeom prst="ellipse">
            <a:avLst/>
          </a:prstGeom>
          <a:solidFill>
            <a:srgbClr val="3498DB"/>
          </a:solidFill>
          <a:ln/>
        </p:spPr>
      </p:sp>
      <p:sp>
        <p:nvSpPr>
          <p:cNvPr id="49" name="Text 47"/>
          <p:cNvSpPr/>
          <p:nvPr/>
        </p:nvSpPr>
        <p:spPr>
          <a:xfrm>
            <a:off x="6223589" y="27889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🎯高流畅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9257203" y="3108960"/>
            <a:ext cx="548640" cy="54864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51" name="Text 49"/>
          <p:cNvSpPr/>
          <p:nvPr/>
        </p:nvSpPr>
        <p:spPr>
          <a:xfrm>
            <a:off x="9074323" y="2788920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7AE60"/>
                </a:solidFill>
              </a:rPr>
              <a:t>💎高画质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6277356" y="3931920"/>
            <a:ext cx="57287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延迟↓ = 缓冲↓ = 卡顿风险↑ = 画质↓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77356" y="4297680"/>
            <a:ext cx="5728716" cy="59436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54" name="Text 52"/>
          <p:cNvSpPr/>
          <p:nvPr/>
        </p:nvSpPr>
        <p:spPr>
          <a:xfrm>
            <a:off x="6323076" y="4315968"/>
            <a:ext cx="563727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选择策略：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实时通话 → 延迟优先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秀场直播 → 流畅优先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点播 → 画质优先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07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CDN：内容的高速公路</a:t>
            </a:r>
            <a:endParaRPr lang="en-US" sz="3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01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先问一个问题</a:t>
            </a:r>
            <a:endParaRPr lang="en-US" sz="3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CDN：让用户从最近的节点拿数据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180076" y="4389120"/>
            <a:ext cx="1828800" cy="73152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6" name="Text 4"/>
          <p:cNvSpPr/>
          <p:nvPr/>
        </p:nvSpPr>
        <p:spPr>
          <a:xfrm>
            <a:off x="5180076" y="4407408"/>
            <a:ext cx="182880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🏢 源站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(北京机房)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248156" y="3017520"/>
            <a:ext cx="1463040" cy="64008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8" name="Text 6"/>
          <p:cNvSpPr/>
          <p:nvPr/>
        </p:nvSpPr>
        <p:spPr>
          <a:xfrm>
            <a:off x="1248156" y="306324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🌍 北京节点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979676" y="3657600"/>
            <a:ext cx="4114800" cy="640080"/>
          </a:xfrm>
          <a:prstGeom prst="line">
            <a:avLst/>
          </a:prstGeom>
          <a:noFill/>
          <a:ln w="12700">
            <a:solidFill>
              <a:srgbClr val="3498DB"/>
            </a:solidFill>
            <a:prstDash val="dash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3991356" y="3017520"/>
            <a:ext cx="1463040" cy="64008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1" name="Text 9"/>
          <p:cNvSpPr/>
          <p:nvPr/>
        </p:nvSpPr>
        <p:spPr>
          <a:xfrm>
            <a:off x="3991356" y="306324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🌏 上海节点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22876" y="3657600"/>
            <a:ext cx="1371600" cy="640080"/>
          </a:xfrm>
          <a:prstGeom prst="line">
            <a:avLst/>
          </a:prstGeom>
          <a:noFill/>
          <a:ln w="12700">
            <a:solidFill>
              <a:srgbClr val="3498DB"/>
            </a:solidFill>
            <a:prstDash val="dash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6734556" y="3017520"/>
            <a:ext cx="1463040" cy="64008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4" name="Text 12"/>
          <p:cNvSpPr/>
          <p:nvPr/>
        </p:nvSpPr>
        <p:spPr>
          <a:xfrm>
            <a:off x="6734556" y="306324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🌎 纽约节点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466076" y="3657600"/>
            <a:ext cx="-1371600" cy="640080"/>
          </a:xfrm>
          <a:prstGeom prst="line">
            <a:avLst/>
          </a:prstGeom>
          <a:noFill/>
          <a:ln w="12700">
            <a:solidFill>
              <a:srgbClr val="3498DB"/>
            </a:solidFill>
            <a:prstDash val="dash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9477756" y="3017520"/>
            <a:ext cx="1463040" cy="64008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7" name="Text 15"/>
          <p:cNvSpPr/>
          <p:nvPr/>
        </p:nvSpPr>
        <p:spPr>
          <a:xfrm>
            <a:off x="9477756" y="3063240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🌏 东京节点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0209276" y="3657600"/>
            <a:ext cx="-4114800" cy="640080"/>
          </a:xfrm>
          <a:prstGeom prst="line">
            <a:avLst/>
          </a:prstGeom>
          <a:noFill/>
          <a:ln w="12700">
            <a:solidFill>
              <a:srgbClr val="3498DB"/>
            </a:solidFill>
            <a:prstDash val="dash"/>
            <a:tailEnd type="triangle"/>
          </a:ln>
        </p:spPr>
      </p:sp>
      <p:sp>
        <p:nvSpPr>
          <p:cNvPr id="19" name="Shape 17"/>
          <p:cNvSpPr/>
          <p:nvPr/>
        </p:nvSpPr>
        <p:spPr>
          <a:xfrm>
            <a:off x="608076" y="1280160"/>
            <a:ext cx="914400" cy="54864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20" name="Text 18"/>
          <p:cNvSpPr/>
          <p:nvPr/>
        </p:nvSpPr>
        <p:spPr>
          <a:xfrm>
            <a:off x="608076" y="132588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👤 北京用户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065276" y="1828800"/>
            <a:ext cx="914400" cy="1097280"/>
          </a:xfrm>
          <a:prstGeom prst="line">
            <a:avLst/>
          </a:prstGeom>
          <a:noFill/>
          <a:ln w="1905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4905756" y="1280160"/>
            <a:ext cx="914400" cy="54864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23" name="Text 21"/>
          <p:cNvSpPr/>
          <p:nvPr/>
        </p:nvSpPr>
        <p:spPr>
          <a:xfrm>
            <a:off x="4905756" y="132588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👤 上海用户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362956" y="1828800"/>
            <a:ext cx="-640080" cy="1097280"/>
          </a:xfrm>
          <a:prstGeom prst="line">
            <a:avLst/>
          </a:prstGeom>
          <a:noFill/>
          <a:ln w="1905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8380476" y="1280160"/>
            <a:ext cx="914400" cy="54864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26" name="Text 24"/>
          <p:cNvSpPr/>
          <p:nvPr/>
        </p:nvSpPr>
        <p:spPr>
          <a:xfrm>
            <a:off x="8380476" y="132588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👤 纽约用户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8837676" y="1828800"/>
            <a:ext cx="-1371600" cy="1097280"/>
          </a:xfrm>
          <a:prstGeom prst="line">
            <a:avLst/>
          </a:prstGeom>
          <a:noFill/>
          <a:ln w="1905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28" name="Shape 26"/>
          <p:cNvSpPr/>
          <p:nvPr/>
        </p:nvSpPr>
        <p:spPr>
          <a:xfrm>
            <a:off x="274320" y="5212080"/>
            <a:ext cx="11640312" cy="50292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29" name="Text 27"/>
          <p:cNvSpPr/>
          <p:nvPr/>
        </p:nvSpPr>
        <p:spPr>
          <a:xfrm>
            <a:off x="320040" y="5239512"/>
            <a:ext cx="1154887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CDN核心价值：物理距离↓ → 延迟↓ → 加载速度↑ → 卡顿率↓ → 源站压力↓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74320" y="5806440"/>
            <a:ext cx="2236622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5806440"/>
            <a:ext cx="223662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Cloudflare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2602382" y="5806440"/>
            <a:ext cx="2236622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33" name="Text 31"/>
          <p:cNvSpPr/>
          <p:nvPr/>
        </p:nvSpPr>
        <p:spPr>
          <a:xfrm>
            <a:off x="2602382" y="5806440"/>
            <a:ext cx="223662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Akamai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930445" y="5806440"/>
            <a:ext cx="2236622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35" name="Text 33"/>
          <p:cNvSpPr/>
          <p:nvPr/>
        </p:nvSpPr>
        <p:spPr>
          <a:xfrm>
            <a:off x="4930445" y="5806440"/>
            <a:ext cx="223662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AWS CloudFront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258507" y="5806440"/>
            <a:ext cx="2236622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37" name="Text 35"/>
          <p:cNvSpPr/>
          <p:nvPr/>
        </p:nvSpPr>
        <p:spPr>
          <a:xfrm>
            <a:off x="7258507" y="5806440"/>
            <a:ext cx="223662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阿里云CDN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9586570" y="5806440"/>
            <a:ext cx="2236622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39" name="Text 37"/>
          <p:cNvSpPr/>
          <p:nvPr/>
        </p:nvSpPr>
        <p:spPr>
          <a:xfrm>
            <a:off x="9586570" y="5806440"/>
            <a:ext cx="223662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腾讯云CDN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08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播放器：最后一公里</a:t>
            </a:r>
            <a:endParaRPr lang="en-US" sz="3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播放器架构：解封装 → 解码 → 渲染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70916" y="1234440"/>
            <a:ext cx="1645920" cy="13716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6" name="Text 4"/>
          <p:cNvSpPr/>
          <p:nvPr/>
        </p:nvSpPr>
        <p:spPr>
          <a:xfrm>
            <a:off x="470916" y="1280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📦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16636" y="16459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① 容器文件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16636" y="201168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MP4/HLS/DASH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116836" y="17373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▶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391156" y="1234440"/>
            <a:ext cx="1645920" cy="137160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11" name="Text 9"/>
          <p:cNvSpPr/>
          <p:nvPr/>
        </p:nvSpPr>
        <p:spPr>
          <a:xfrm>
            <a:off x="2391156" y="1280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🔀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436876" y="16459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② 解封装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436876" y="201168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Demuxer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分离视/音/字幕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037076" y="17373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▶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311396" y="1234440"/>
            <a:ext cx="1645920" cy="137160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16" name="Text 14"/>
          <p:cNvSpPr/>
          <p:nvPr/>
        </p:nvSpPr>
        <p:spPr>
          <a:xfrm>
            <a:off x="4311396" y="1280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🎬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4357116" y="16459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③ 视频解码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357116" y="201168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H.264→YUV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硬件优先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57316" y="17373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▶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231636" y="1234440"/>
            <a:ext cx="1645920" cy="137160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21" name="Text 19"/>
          <p:cNvSpPr/>
          <p:nvPr/>
        </p:nvSpPr>
        <p:spPr>
          <a:xfrm>
            <a:off x="6231636" y="1280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🔊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277356" y="16459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④ 音频解码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277356" y="201168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AAC→PCM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音频渲染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877556" y="17373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▶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151876" y="1234440"/>
            <a:ext cx="1645920" cy="1371600"/>
          </a:xfrm>
          <a:prstGeom prst="roundRect">
            <a:avLst/>
          </a:prstGeom>
          <a:solidFill>
            <a:srgbClr val="E67E22"/>
          </a:solidFill>
          <a:ln/>
        </p:spPr>
      </p:sp>
      <p:sp>
        <p:nvSpPr>
          <p:cNvPr id="26" name="Text 24"/>
          <p:cNvSpPr/>
          <p:nvPr/>
        </p:nvSpPr>
        <p:spPr>
          <a:xfrm>
            <a:off x="8151876" y="1280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⏱️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8197596" y="16459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⑤ 音画同步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197596" y="201168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PTS/DTS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时间戳同步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797796" y="1737360"/>
            <a:ext cx="274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▶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0072116" y="1234440"/>
            <a:ext cx="1645920" cy="137160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31" name="Text 29"/>
          <p:cNvSpPr/>
          <p:nvPr/>
        </p:nvSpPr>
        <p:spPr>
          <a:xfrm>
            <a:off x="10072116" y="128016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🖥️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0117836" y="164592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⑥ 屏幕输出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10117836" y="2011680"/>
            <a:ext cx="1554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GPU/显示器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渲染到屏幕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274320" y="2788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硬件解码 vs 软件解码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274320" y="3108960"/>
            <a:ext cx="3931920" cy="1645920"/>
          </a:xfrm>
          <a:prstGeom prst="rect">
            <a:avLst/>
          </a:prstGeom>
          <a:solidFill>
            <a:srgbClr val="27AE60"/>
          </a:solidFill>
          <a:ln w="19050">
            <a:solidFill>
              <a:srgbClr val="27AE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315468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7AE60"/>
                </a:solidFill>
              </a:rPr>
              <a:t>硬件解码 GPU/DSP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365760" y="35204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7AE60"/>
                </a:solidFill>
              </a:rPr>
              <a:t>✓ 省电 ✓ 高效 ✓ 低发热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65760" y="38862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94560"/>
                </a:solidFill>
              </a:rPr>
              <a:t>✗ 特定平台支持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389120" y="3108960"/>
            <a:ext cx="3931920" cy="1645920"/>
          </a:xfrm>
          <a:prstGeom prst="rect">
            <a:avLst/>
          </a:prstGeom>
          <a:solidFill>
            <a:srgbClr val="3498DB"/>
          </a:solidFill>
          <a:ln w="19050">
            <a:solidFill>
              <a:srgbClr val="3498D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480560" y="315468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498DB"/>
                </a:solidFill>
              </a:rPr>
              <a:t>软件解码 CPU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4480560" y="35204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7AE60"/>
                </a:solidFill>
              </a:rPr>
              <a:t>✓ 兼容性好 ✓ 支持所有codec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480560" y="38862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94560"/>
                </a:solidFill>
              </a:rPr>
              <a:t>✗ 耗电 ✗ CPU占用高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74320" y="4892040"/>
            <a:ext cx="11640312" cy="6858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44" name="Text 42"/>
          <p:cNvSpPr/>
          <p:nvPr/>
        </p:nvSpPr>
        <p:spPr>
          <a:xfrm>
            <a:off x="320040" y="4919472"/>
            <a:ext cx="1154887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MSE (Media Source Extensions)：JavaScript 边下载边喂数据给 &lt;video&gt; 标签 → 浏览器也能流式播放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320040" y="5257800"/>
            <a:ext cx="1154887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hls.js (HLS) · Shaka Player (HLS+DASH) · flv.js (FLV→MSE)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MSE + ABR：浏览器端流媒体控制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115568"/>
            <a:ext cx="563727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Media Source Extensions (MSE) 工作流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508760"/>
            <a:ext cx="1645920" cy="100584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6002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HTTP请求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19659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下载TS分片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920240" y="18288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→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103120" y="1508760"/>
            <a:ext cx="1645920" cy="100584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11" name="Text 9"/>
          <p:cNvSpPr/>
          <p:nvPr/>
        </p:nvSpPr>
        <p:spPr>
          <a:xfrm>
            <a:off x="2148840" y="16002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二进制数据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148840" y="19659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ArrayBuffer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749040" y="18288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931920" y="1508760"/>
            <a:ext cx="1645920" cy="100584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15" name="Text 13"/>
          <p:cNvSpPr/>
          <p:nvPr/>
        </p:nvSpPr>
        <p:spPr>
          <a:xfrm>
            <a:off x="3977640" y="16002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SourceBuffer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977640" y="19659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MSE API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577840" y="18288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→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5760720" y="1508760"/>
            <a:ext cx="1645920" cy="100584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19" name="Text 17"/>
          <p:cNvSpPr/>
          <p:nvPr/>
        </p:nvSpPr>
        <p:spPr>
          <a:xfrm>
            <a:off x="5806440" y="160020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HTMLVideoElement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806440" y="196596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自动解码播放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77356" y="1115568"/>
            <a:ext cx="57287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ABR 自适应码率决策流程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277356" y="1508760"/>
            <a:ext cx="2743200" cy="50292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23" name="Text 21"/>
          <p:cNvSpPr/>
          <p:nvPr/>
        </p:nvSpPr>
        <p:spPr>
          <a:xfrm>
            <a:off x="6323076" y="1536192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带宽估算 (Throughput)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23076" y="1764792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Mbps = Buffer水位 / Time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511796" y="201168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</a:rPr>
              <a:t>▼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277356" y="2148840"/>
            <a:ext cx="2743200" cy="50292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27" name="Text 25"/>
          <p:cNvSpPr/>
          <p:nvPr/>
        </p:nvSpPr>
        <p:spPr>
          <a:xfrm>
            <a:off x="6323076" y="2176272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Buffer 缓冲量检测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23076" y="2404872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多→升码率 | 少→降码率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11796" y="265176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</a:rPr>
              <a:t>▼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277356" y="2788920"/>
            <a:ext cx="2743200" cy="50292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31" name="Text 29"/>
          <p:cNvSpPr/>
          <p:nvPr/>
        </p:nvSpPr>
        <p:spPr>
          <a:xfrm>
            <a:off x="6323076" y="2816352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切换到最优码率档位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323076" y="3044952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WiFi→4K | 4G→1080p | 卡顿→720p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277356" y="3429000"/>
            <a:ext cx="2743200" cy="502920"/>
          </a:xfrm>
          <a:prstGeom prst="roundRect">
            <a:avLst/>
          </a:prstGeom>
          <a:solidFill>
            <a:srgbClr val="E67E22"/>
          </a:solidFill>
          <a:ln/>
        </p:spPr>
      </p:sp>
      <p:sp>
        <p:nvSpPr>
          <p:cNvPr id="34" name="Text 32"/>
          <p:cNvSpPr/>
          <p:nvPr/>
        </p:nvSpPr>
        <p:spPr>
          <a:xfrm>
            <a:off x="6323076" y="3456432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🤖 ML ABR (Netflix强化学习)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323076" y="3685032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用AI动态预测最优码率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274320" y="4069080"/>
            <a:ext cx="11640312" cy="54864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37" name="Text 35"/>
          <p:cNvSpPr/>
          <p:nvPr/>
        </p:nvSpPr>
        <p:spPr>
          <a:xfrm>
            <a:off x="320040" y="4114800"/>
            <a:ext cx="1154887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⚠️ ABR经典问题："震荡" — 带宽波动时频繁切换码率 → 用户体验差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20040" y="4343400"/>
            <a:ext cx="1154887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解决：缓冲池策略 + 切换敏感度控制 + 预缓冲机制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74320" y="4754880"/>
            <a:ext cx="2818638" cy="50292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8006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Netflix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3184398" y="4754880"/>
            <a:ext cx="2818638" cy="50292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42" name="Text 40"/>
          <p:cNvSpPr/>
          <p:nvPr/>
        </p:nvSpPr>
        <p:spPr>
          <a:xfrm>
            <a:off x="3184398" y="48006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YouTube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094476" y="4754880"/>
            <a:ext cx="2818638" cy="50292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44" name="Text 42"/>
          <p:cNvSpPr/>
          <p:nvPr/>
        </p:nvSpPr>
        <p:spPr>
          <a:xfrm>
            <a:off x="6094476" y="48006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Bilibili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9004554" y="4754880"/>
            <a:ext cx="2818638" cy="50292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46" name="Text 44"/>
          <p:cNvSpPr/>
          <p:nvPr/>
        </p:nvSpPr>
        <p:spPr>
          <a:xfrm>
            <a:off x="9004554" y="4800600"/>
            <a:ext cx="281863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Amazon Prime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274320" y="5321808"/>
            <a:ext cx="116403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均采用 ABR 算法实现自适应码率播放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09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实战：构建一个直播系统</a:t>
            </a:r>
            <a:endParaRPr lang="en-US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直播系统完整架构 — 从推流到拉流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371600"/>
            <a:ext cx="2254910" cy="146304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1463040"/>
            <a:ext cx="22549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📷 采集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74320" y="1874520"/>
            <a:ext cx="220919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OBS/手机SDK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摄像头+麦克风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483510" y="1920240"/>
            <a:ext cx="91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4560"/>
                </a:solidFill>
              </a:rPr>
              <a:t>▶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574950" y="1371600"/>
            <a:ext cx="2254910" cy="146304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10" name="Text 8"/>
          <p:cNvSpPr/>
          <p:nvPr/>
        </p:nvSpPr>
        <p:spPr>
          <a:xfrm>
            <a:off x="2574950" y="1463040"/>
            <a:ext cx="22549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⚙️ 编码推流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20670" y="1874520"/>
            <a:ext cx="220919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FFmpeg/OBS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RTMP推流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829861" y="1920240"/>
            <a:ext cx="91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4560"/>
                </a:solidFill>
              </a:rPr>
              <a:t>▶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921301" y="1371600"/>
            <a:ext cx="2254910" cy="146304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14" name="Text 12"/>
          <p:cNvSpPr/>
          <p:nvPr/>
        </p:nvSpPr>
        <p:spPr>
          <a:xfrm>
            <a:off x="4921301" y="1463040"/>
            <a:ext cx="22549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🖥️ 流媒体服务器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67021" y="1874520"/>
            <a:ext cx="220919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SRS/nginx-rtmp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协议转换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176211" y="1920240"/>
            <a:ext cx="91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4560"/>
                </a:solidFill>
              </a:rPr>
              <a:t>▶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7267651" y="1371600"/>
            <a:ext cx="2254910" cy="1463040"/>
          </a:xfrm>
          <a:prstGeom prst="roundRect">
            <a:avLst/>
          </a:prstGeom>
          <a:solidFill>
            <a:srgbClr val="8E44AD"/>
          </a:solidFill>
          <a:ln/>
        </p:spPr>
      </p:sp>
      <p:sp>
        <p:nvSpPr>
          <p:cNvPr id="18" name="Text 16"/>
          <p:cNvSpPr/>
          <p:nvPr/>
        </p:nvSpPr>
        <p:spPr>
          <a:xfrm>
            <a:off x="7267651" y="1463040"/>
            <a:ext cx="22549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🌐 CDN分发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313371" y="1874520"/>
            <a:ext cx="220919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全球边缘节点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就近加速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522562" y="1920240"/>
            <a:ext cx="91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4560"/>
                </a:solidFill>
              </a:rPr>
              <a:t>▶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9614002" y="1371600"/>
            <a:ext cx="2254910" cy="146304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22" name="Text 20"/>
          <p:cNvSpPr/>
          <p:nvPr/>
        </p:nvSpPr>
        <p:spPr>
          <a:xfrm>
            <a:off x="9614002" y="1463040"/>
            <a:ext cx="22549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📱 播放器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9659722" y="1874520"/>
            <a:ext cx="220919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HLS/DASH拉流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解码渲染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74320" y="2971800"/>
            <a:ext cx="11640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3E50"/>
                </a:solidFill>
              </a:rPr>
              <a:t>🖥️ SRS (Simple Realtime Server) — 国内直播圈最流行的开源流媒体服务器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74320" y="3291840"/>
            <a:ext cx="1920240" cy="68580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26" name="Text 24"/>
          <p:cNvSpPr/>
          <p:nvPr/>
        </p:nvSpPr>
        <p:spPr>
          <a:xfrm>
            <a:off x="320040" y="331927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RTMP推流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20040" y="3639312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OBS/XSplit/手机SDK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2286000" y="3291840"/>
            <a:ext cx="1920240" cy="68580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29" name="Text 27"/>
          <p:cNvSpPr/>
          <p:nvPr/>
        </p:nvSpPr>
        <p:spPr>
          <a:xfrm>
            <a:off x="2331720" y="331927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WebRTC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331720" y="3639312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&lt;1s低延迟直播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297680" y="3291840"/>
            <a:ext cx="1920240" cy="68580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32" name="Text 30"/>
          <p:cNvSpPr/>
          <p:nvPr/>
        </p:nvSpPr>
        <p:spPr>
          <a:xfrm>
            <a:off x="4343400" y="331927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HLS/DASH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343400" y="3639312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转码分发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309360" y="3291840"/>
            <a:ext cx="1920240" cy="68580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35" name="Text 33"/>
          <p:cNvSpPr/>
          <p:nvPr/>
        </p:nvSpPr>
        <p:spPr>
          <a:xfrm>
            <a:off x="6355080" y="331927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DVR录制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355080" y="3639312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实时录MP4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274320" y="4160520"/>
            <a:ext cx="11640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3E50"/>
                </a:solidFill>
              </a:rPr>
              <a:t>🔧 FFmpeg — 视频处理界的"瑞士军刀"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274320" y="4480560"/>
            <a:ext cx="2880360" cy="6858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9" name="Text 37"/>
          <p:cNvSpPr/>
          <p:nvPr/>
        </p:nvSpPr>
        <p:spPr>
          <a:xfrm>
            <a:off x="365760" y="4507992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转码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65760" y="482803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ffmpeg -i in.mp4 -c:v libx265 out.mp4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3291840" y="4480560"/>
            <a:ext cx="2880360" cy="6858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42" name="Text 40"/>
          <p:cNvSpPr/>
          <p:nvPr/>
        </p:nvSpPr>
        <p:spPr>
          <a:xfrm>
            <a:off x="3383280" y="4507992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推流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383280" y="482803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ffmpeg -i in.mp4 -c copy -f flv rtmp://...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6309360" y="4480560"/>
            <a:ext cx="2880360" cy="6858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45" name="Text 43"/>
          <p:cNvSpPr/>
          <p:nvPr/>
        </p:nvSpPr>
        <p:spPr>
          <a:xfrm>
            <a:off x="6400800" y="4507992"/>
            <a:ext cx="640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截图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6400800" y="482803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ffmpeg -i in.mp4 -ss 00:00:05 -frames:v 1 out.jpg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274320" y="5303520"/>
            <a:ext cx="11640312" cy="41148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48" name="Text 46"/>
          <p:cNvSpPr/>
          <p:nvPr/>
        </p:nvSpPr>
        <p:spPr>
          <a:xfrm>
            <a:off x="320040" y="5330952"/>
            <a:ext cx="115488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SRS + CDN = 搭建直播平台的黄金组合 | FFmpeg = 视频处理的瑞士军刀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10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总结</a:t>
            </a:r>
            <a:endParaRPr lang="en-US" sz="3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视频流技术全景图：知识回顾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997196" y="2651760"/>
            <a:ext cx="2194560" cy="1645920"/>
          </a:xfrm>
          <a:prstGeom prst="ellipse">
            <a:avLst/>
          </a:prstGeom>
          <a:solidFill>
            <a:srgbClr val="16213E"/>
          </a:solidFill>
          <a:ln/>
        </p:spPr>
      </p:sp>
      <p:sp>
        <p:nvSpPr>
          <p:cNvPr id="6" name="Text 4"/>
          <p:cNvSpPr/>
          <p:nvPr/>
        </p:nvSpPr>
        <p:spPr>
          <a:xfrm>
            <a:off x="4997196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视频流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技术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094476" y="3474720"/>
            <a:ext cx="-2263025" cy="-622332"/>
          </a:xfrm>
          <a:prstGeom prst="line">
            <a:avLst/>
          </a:prstGeom>
          <a:noFill/>
          <a:ln w="25400">
            <a:solidFill>
              <a:srgbClr val="99999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191371" y="1818577"/>
            <a:ext cx="1280160" cy="822960"/>
          </a:xfrm>
          <a:prstGeom prst="roundRect">
            <a:avLst/>
          </a:prstGeom>
          <a:solidFill>
            <a:srgbClr val="999999"/>
          </a:solidFill>
          <a:ln/>
        </p:spPr>
      </p:sp>
      <p:sp>
        <p:nvSpPr>
          <p:cNvPr id="9" name="Text 7"/>
          <p:cNvSpPr/>
          <p:nvPr/>
        </p:nvSpPr>
        <p:spPr>
          <a:xfrm>
            <a:off x="3191371" y="1864297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📷 采集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459851" y="2641537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摄像头 | 麦克风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094476" y="3474720"/>
            <a:ext cx="0" cy="-880110"/>
          </a:xfrm>
          <a:prstGeom prst="line">
            <a:avLst/>
          </a:prstGeom>
          <a:noFill/>
          <a:ln w="25400">
            <a:solidFill>
              <a:srgbClr val="0F346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54396" y="1303020"/>
            <a:ext cx="1280160" cy="8229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13" name="Text 11"/>
          <p:cNvSpPr/>
          <p:nvPr/>
        </p:nvSpPr>
        <p:spPr>
          <a:xfrm>
            <a:off x="5454396" y="1348740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🗜️ 编码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722876" y="21259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0F3460"/>
                </a:solidFill>
              </a:rPr>
              <a:t>H.264/265 | VP9/AV1 | I/P/B帧 | GOP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094476" y="3474720"/>
            <a:ext cx="2263025" cy="-622332"/>
          </a:xfrm>
          <a:prstGeom prst="line">
            <a:avLst/>
          </a:prstGeom>
          <a:noFill/>
          <a:ln w="25400">
            <a:solidFill>
              <a:srgbClr val="3498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717421" y="1818577"/>
            <a:ext cx="1280160" cy="822960"/>
          </a:xfrm>
          <a:prstGeom prst="roundRect">
            <a:avLst/>
          </a:prstGeom>
          <a:solidFill>
            <a:srgbClr val="3498DB"/>
          </a:solidFill>
          <a:ln/>
        </p:spPr>
      </p:sp>
      <p:sp>
        <p:nvSpPr>
          <p:cNvPr id="17" name="Text 15"/>
          <p:cNvSpPr/>
          <p:nvPr/>
        </p:nvSpPr>
        <p:spPr>
          <a:xfrm>
            <a:off x="7717421" y="1864297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📦 封装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985901" y="2641537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498DB"/>
                </a:solidFill>
              </a:rPr>
              <a:t>MP4/MKV | FLV/WebM | 容器≠编码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094476" y="3474720"/>
            <a:ext cx="3200400" cy="0"/>
          </a:xfrm>
          <a:prstGeom prst="line">
            <a:avLst/>
          </a:prstGeom>
          <a:noFill/>
          <a:ln w="25400">
            <a:solidFill>
              <a:srgbClr val="8E44A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654796" y="3063240"/>
            <a:ext cx="1280160" cy="822960"/>
          </a:xfrm>
          <a:prstGeom prst="roundRect">
            <a:avLst/>
          </a:prstGeom>
          <a:solidFill>
            <a:srgbClr val="8E44AD"/>
          </a:solidFill>
          <a:ln/>
        </p:spPr>
      </p:sp>
      <p:sp>
        <p:nvSpPr>
          <p:cNvPr id="21" name="Text 19"/>
          <p:cNvSpPr/>
          <p:nvPr/>
        </p:nvSpPr>
        <p:spPr>
          <a:xfrm>
            <a:off x="8654796" y="3108960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🌐 传输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923276" y="38862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E44AD"/>
                </a:solidFill>
              </a:rPr>
              <a:t>RTMP推流 | HLS直播 | DASH点播 | WebRTC实时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6094476" y="3474720"/>
            <a:ext cx="2263025" cy="622332"/>
          </a:xfrm>
          <a:prstGeom prst="line">
            <a:avLst/>
          </a:prstGeom>
          <a:noFill/>
          <a:ln w="25400">
            <a:solidFill>
              <a:srgbClr val="27AE6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717421" y="4307903"/>
            <a:ext cx="1280160" cy="822960"/>
          </a:xfrm>
          <a:prstGeom prst="roundRect">
            <a:avLst/>
          </a:prstGeom>
          <a:solidFill>
            <a:srgbClr val="27AE60"/>
          </a:solidFill>
          <a:ln/>
        </p:spPr>
      </p:sp>
      <p:sp>
        <p:nvSpPr>
          <p:cNvPr id="25" name="Text 23"/>
          <p:cNvSpPr/>
          <p:nvPr/>
        </p:nvSpPr>
        <p:spPr>
          <a:xfrm>
            <a:off x="7717421" y="4353623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🛣️ 分发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985901" y="5130863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7AE60"/>
                </a:solidFill>
              </a:rPr>
              <a:t>CDN边缘 | 就近加速 | 扛住并发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94476" y="3474720"/>
            <a:ext cx="0" cy="880110"/>
          </a:xfrm>
          <a:prstGeom prst="line">
            <a:avLst/>
          </a:prstGeom>
          <a:noFill/>
          <a:ln w="25400">
            <a:solidFill>
              <a:srgbClr val="E67E2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454396" y="4823460"/>
            <a:ext cx="1280160" cy="822960"/>
          </a:xfrm>
          <a:prstGeom prst="roundRect">
            <a:avLst/>
          </a:prstGeom>
          <a:solidFill>
            <a:srgbClr val="E67E22"/>
          </a:solidFill>
          <a:ln/>
        </p:spPr>
      </p:sp>
      <p:sp>
        <p:nvSpPr>
          <p:cNvPr id="29" name="Text 27"/>
          <p:cNvSpPr/>
          <p:nvPr/>
        </p:nvSpPr>
        <p:spPr>
          <a:xfrm>
            <a:off x="5454396" y="4869180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🎮 播放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722876" y="564642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67E22"/>
                </a:solidFill>
              </a:rPr>
              <a:t>解封装 | 解码 | MSE/ABR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74320" y="4846320"/>
            <a:ext cx="11640312" cy="4572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32" name="Text 30"/>
          <p:cNvSpPr/>
          <p:nvPr/>
        </p:nvSpPr>
        <p:spPr>
          <a:xfrm>
            <a:off x="320040" y="4873752"/>
            <a:ext cx="1154887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压缩效率: AV1&gt;H.265&gt;H.264  |  延迟: WebRTC&lt;1s &lt; DASH 2-8s &lt; HLS 5-30s  |  CDN = 就近分发 + 扛并发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74320" y="5394960"/>
            <a:ext cx="1164031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</a:rPr>
              <a:t>理解每个环节，才能在故障时快速定位瓶颈！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Shape 1"/>
          <p:cNvSpPr/>
          <p:nvPr/>
        </p:nvSpPr>
        <p:spPr>
          <a:xfrm>
            <a:off x="7922819" y="-457200"/>
            <a:ext cx="2743200" cy="274320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4" name="Shape 2"/>
          <p:cNvSpPr/>
          <p:nvPr/>
        </p:nvSpPr>
        <p:spPr>
          <a:xfrm>
            <a:off x="9507383" y="4572000"/>
            <a:ext cx="1828800" cy="1828800"/>
          </a:xfrm>
          <a:prstGeom prst="ellipse">
            <a:avLst/>
          </a:prstGeom>
          <a:solidFill>
            <a:srgbClr val="0F3460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057400"/>
            <a:ext cx="112745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</a:rPr>
              <a:t>谢谢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457200" y="370332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99999"/>
                </a:solidFill>
              </a:rPr>
              <a:t>视频流传输技术全景指南 v2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452628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94560"/>
                </a:solidFill>
              </a:rPr>
              <a:t>Questions? → 微信联系我 🧱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视频播放的技术本质 — 6步流水线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385316" y="1234440"/>
            <a:ext cx="1188720" cy="1097280"/>
          </a:xfrm>
          <a:prstGeom prst="roundRect">
            <a:avLst/>
          </a:prstGeom>
          <a:solidFill>
            <a:srgbClr val="16213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310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采集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Source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574036" y="16002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94560"/>
                </a:solidFill>
              </a:rPr>
              <a:t>▶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2756916" y="1234440"/>
            <a:ext cx="1188720" cy="1097280"/>
          </a:xfrm>
          <a:prstGeom prst="roundRect">
            <a:avLst/>
          </a:prstGeom>
          <a:solidFill>
            <a:srgbClr val="0F34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026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编码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Encode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945636" y="16002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94560"/>
                </a:solidFill>
              </a:rPr>
              <a:t>▶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128516" y="1234440"/>
            <a:ext cx="1188720" cy="1097280"/>
          </a:xfrm>
          <a:prstGeom prst="roundRect">
            <a:avLst/>
          </a:prstGeom>
          <a:solidFill>
            <a:srgbClr val="3498D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742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封装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Mux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17236" y="16002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94560"/>
                </a:solidFill>
              </a:rPr>
              <a:t>▶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500116" y="1234440"/>
            <a:ext cx="1188720" cy="1097280"/>
          </a:xfrm>
          <a:prstGeom prst="roundRect">
            <a:avLst/>
          </a:prstGeom>
          <a:solidFill>
            <a:srgbClr val="8E44AD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458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传输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Transport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688836" y="16002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94560"/>
                </a:solidFill>
              </a:rPr>
              <a:t>▶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871716" y="1234440"/>
            <a:ext cx="1188720" cy="1097280"/>
          </a:xfrm>
          <a:prstGeom prst="roundRect">
            <a:avLst/>
          </a:prstGeom>
          <a:solidFill>
            <a:srgbClr val="E67E22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174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解封装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Demux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060436" y="16002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94560"/>
                </a:solidFill>
              </a:rPr>
              <a:t>▶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243316" y="1234440"/>
            <a:ext cx="1188720" cy="1097280"/>
          </a:xfrm>
          <a:prstGeom prst="roundRect">
            <a:avLst/>
          </a:prstGeom>
          <a:solidFill>
            <a:srgbClr val="27AE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890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解码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Decode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432036" y="1600200"/>
            <a:ext cx="182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E94560"/>
                </a:solidFill>
              </a:rPr>
              <a:t>▶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9614916" y="1234440"/>
            <a:ext cx="1188720" cy="1097280"/>
          </a:xfrm>
          <a:prstGeom prst="roundRect">
            <a:avLst/>
          </a:prstGeom>
          <a:solidFill>
            <a:srgbClr val="E9456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660636" y="1280160"/>
            <a:ext cx="10972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渲染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Render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3351276" y="233172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26" name="Shape 24"/>
          <p:cNvSpPr/>
          <p:nvPr/>
        </p:nvSpPr>
        <p:spPr>
          <a:xfrm>
            <a:off x="2848356" y="2487168"/>
            <a:ext cx="1005840" cy="36576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27" name="Text 25"/>
          <p:cNvSpPr/>
          <p:nvPr/>
        </p:nvSpPr>
        <p:spPr>
          <a:xfrm>
            <a:off x="2848356" y="2505456"/>
            <a:ext cx="1005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⚠️ 编码瓶颈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94476" y="233172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29" name="Shape 27"/>
          <p:cNvSpPr/>
          <p:nvPr/>
        </p:nvSpPr>
        <p:spPr>
          <a:xfrm>
            <a:off x="5591556" y="2487168"/>
            <a:ext cx="1005840" cy="36576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30" name="Text 28"/>
          <p:cNvSpPr/>
          <p:nvPr/>
        </p:nvSpPr>
        <p:spPr>
          <a:xfrm>
            <a:off x="5591556" y="2505456"/>
            <a:ext cx="1005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⚠️ 网络瓶颈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8837676" y="2331720"/>
            <a:ext cx="0" cy="137160"/>
          </a:xfrm>
          <a:prstGeom prst="line">
            <a:avLst/>
          </a:prstGeom>
          <a:noFill/>
          <a:ln w="25400">
            <a:solidFill>
              <a:srgbClr val="E94560"/>
            </a:solidFill>
            <a:prstDash val="solid"/>
            <a:tailEnd type="triangle"/>
          </a:ln>
        </p:spPr>
      </p:sp>
      <p:sp>
        <p:nvSpPr>
          <p:cNvPr id="32" name="Shape 30"/>
          <p:cNvSpPr/>
          <p:nvPr/>
        </p:nvSpPr>
        <p:spPr>
          <a:xfrm>
            <a:off x="8334756" y="2487168"/>
            <a:ext cx="1005840" cy="365760"/>
          </a:xfrm>
          <a:prstGeom prst="roundRect">
            <a:avLst/>
          </a:prstGeom>
          <a:solidFill>
            <a:srgbClr val="E94560"/>
          </a:solidFill>
          <a:ln/>
        </p:spPr>
      </p:sp>
      <p:sp>
        <p:nvSpPr>
          <p:cNvPr id="33" name="Text 31"/>
          <p:cNvSpPr/>
          <p:nvPr/>
        </p:nvSpPr>
        <p:spPr>
          <a:xfrm>
            <a:off x="8334756" y="2505456"/>
            <a:ext cx="10058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4560"/>
                </a:solidFill>
              </a:rPr>
              <a:t>⚠️ 解码瓶颈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274320" y="2788920"/>
            <a:ext cx="1164031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5" name="Text 33"/>
          <p:cNvSpPr/>
          <p:nvPr/>
        </p:nvSpPr>
        <p:spPr>
          <a:xfrm>
            <a:off x="274320" y="29260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3E50"/>
                </a:solidFill>
              </a:rPr>
              <a:t>⏱️ 各环节延迟参考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274320" y="3246120"/>
            <a:ext cx="274320" cy="320040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37" name="Text 35"/>
          <p:cNvSpPr/>
          <p:nvPr/>
        </p:nvSpPr>
        <p:spPr>
          <a:xfrm>
            <a:off x="274320" y="3246120"/>
            <a:ext cx="274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编码: 0.1s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3200400" y="3246120"/>
            <a:ext cx="1371600" cy="320040"/>
          </a:xfrm>
          <a:prstGeom prst="rect">
            <a:avLst/>
          </a:prstGeom>
          <a:solidFill>
            <a:srgbClr val="8E44AD"/>
          </a:solidFill>
          <a:ln/>
        </p:spPr>
      </p:sp>
      <p:sp>
        <p:nvSpPr>
          <p:cNvPr id="39" name="Text 37"/>
          <p:cNvSpPr/>
          <p:nvPr/>
        </p:nvSpPr>
        <p:spPr>
          <a:xfrm>
            <a:off x="3200400" y="32461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网络: 0.5s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126480" y="3246120"/>
            <a:ext cx="5486400" cy="32004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41" name="Text 39"/>
          <p:cNvSpPr/>
          <p:nvPr/>
        </p:nvSpPr>
        <p:spPr>
          <a:xfrm>
            <a:off x="6126480" y="32461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缓冲: 2s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9052560" y="3246120"/>
            <a:ext cx="137160" cy="32004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3" name="Text 41"/>
          <p:cNvSpPr/>
          <p:nvPr/>
        </p:nvSpPr>
        <p:spPr>
          <a:xfrm>
            <a:off x="9052560" y="3246120"/>
            <a:ext cx="137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解码: 0.05s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274320" y="3657600"/>
            <a:ext cx="11640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</a:rPr>
              <a:t>总延迟 = 编码 + 网络 + 缓冲 + 解码 → 延迟↓ = 缓冲↓ = 卡顿风险↑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74320" y="4023360"/>
            <a:ext cx="11640312" cy="4572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46" name="Text 44"/>
          <p:cNvSpPr/>
          <p:nvPr/>
        </p:nvSpPr>
        <p:spPr>
          <a:xfrm>
            <a:off x="365760" y="4050792"/>
            <a:ext cx="11457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💡 理解这个流水线，是掌握视频流技术的关键！</a:t>
            </a:r>
            <a:endParaRPr lang="en-US" sz="1300" dirty="0"/>
          </a:p>
        </p:txBody>
      </p:sp>
      <p:sp>
        <p:nvSpPr>
          <p:cNvPr id="47" name="Shape 45"/>
          <p:cNvSpPr/>
          <p:nvPr/>
        </p:nvSpPr>
        <p:spPr>
          <a:xfrm>
            <a:off x="320040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48" name="Text 46"/>
          <p:cNvSpPr/>
          <p:nvPr/>
        </p:nvSpPr>
        <p:spPr>
          <a:xfrm>
            <a:off x="320040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H.264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1484071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50" name="Text 48"/>
          <p:cNvSpPr/>
          <p:nvPr/>
        </p:nvSpPr>
        <p:spPr>
          <a:xfrm>
            <a:off x="1484071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H.265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2648102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52" name="Text 50"/>
          <p:cNvSpPr/>
          <p:nvPr/>
        </p:nvSpPr>
        <p:spPr>
          <a:xfrm>
            <a:off x="2648102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VP9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3812134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54" name="Text 52"/>
          <p:cNvSpPr/>
          <p:nvPr/>
        </p:nvSpPr>
        <p:spPr>
          <a:xfrm>
            <a:off x="3812134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AV1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4976165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56" name="Text 54"/>
          <p:cNvSpPr/>
          <p:nvPr/>
        </p:nvSpPr>
        <p:spPr>
          <a:xfrm>
            <a:off x="4976165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RTMP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6140196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58" name="Text 56"/>
          <p:cNvSpPr/>
          <p:nvPr/>
        </p:nvSpPr>
        <p:spPr>
          <a:xfrm>
            <a:off x="6140196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HLS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7304227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60" name="Text 58"/>
          <p:cNvSpPr/>
          <p:nvPr/>
        </p:nvSpPr>
        <p:spPr>
          <a:xfrm>
            <a:off x="7304227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DASH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8468258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62" name="Text 60"/>
          <p:cNvSpPr/>
          <p:nvPr/>
        </p:nvSpPr>
        <p:spPr>
          <a:xfrm>
            <a:off x="8468258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WebRTC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9632290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64" name="Text 62"/>
          <p:cNvSpPr/>
          <p:nvPr/>
        </p:nvSpPr>
        <p:spPr>
          <a:xfrm>
            <a:off x="9632290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CDN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10796321" y="4617720"/>
            <a:ext cx="1072591" cy="36576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66" name="Text 64"/>
          <p:cNvSpPr/>
          <p:nvPr/>
        </p:nvSpPr>
        <p:spPr>
          <a:xfrm>
            <a:off x="10796321" y="4617720"/>
            <a:ext cx="1072591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MSE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274320" y="5047488"/>
            <a:ext cx="1164031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本 PPT 将覆盖以上所有技术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02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视频基础：数字世界的画面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视频基础三要素：帧率 &amp; 分辨率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5545836" cy="384048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115568"/>
            <a:ext cx="54543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帧率 (Frame Rate) — 时间维度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1005840" cy="32004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212848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99999"/>
                </a:solidFill>
              </a:rPr>
              <a:t>24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83464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24fps 电影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548640" y="2514600"/>
            <a:ext cx="36576" cy="2286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1737360" y="2331720"/>
            <a:ext cx="1005840" cy="457200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12" name="Text 10"/>
          <p:cNvSpPr/>
          <p:nvPr/>
        </p:nvSpPr>
        <p:spPr>
          <a:xfrm>
            <a:off x="1737360" y="2075688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98DB"/>
                </a:solidFill>
              </a:rPr>
              <a:t>30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737360" y="283464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30fps 电视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1828800" y="2377440"/>
            <a:ext cx="36576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Shape 13"/>
          <p:cNvSpPr/>
          <p:nvPr/>
        </p:nvSpPr>
        <p:spPr>
          <a:xfrm>
            <a:off x="1901952" y="2377440"/>
            <a:ext cx="36576" cy="3657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4"/>
          <p:cNvSpPr/>
          <p:nvPr/>
        </p:nvSpPr>
        <p:spPr>
          <a:xfrm>
            <a:off x="3017520" y="2103120"/>
            <a:ext cx="1005840" cy="6858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7" name="Text 15"/>
          <p:cNvSpPr/>
          <p:nvPr/>
        </p:nvSpPr>
        <p:spPr>
          <a:xfrm>
            <a:off x="3017520" y="1847088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7AE60"/>
                </a:solidFill>
              </a:rPr>
              <a:t>60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017520" y="283464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60fps 运动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108960" y="2148840"/>
            <a:ext cx="36576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8"/>
          <p:cNvSpPr/>
          <p:nvPr/>
        </p:nvSpPr>
        <p:spPr>
          <a:xfrm>
            <a:off x="3182112" y="2148840"/>
            <a:ext cx="36576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3255264" y="2148840"/>
            <a:ext cx="36576" cy="594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Shape 20"/>
          <p:cNvSpPr/>
          <p:nvPr/>
        </p:nvSpPr>
        <p:spPr>
          <a:xfrm>
            <a:off x="4297680" y="1828800"/>
            <a:ext cx="1005840" cy="9601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23" name="Text 21"/>
          <p:cNvSpPr/>
          <p:nvPr/>
        </p:nvSpPr>
        <p:spPr>
          <a:xfrm>
            <a:off x="4297680" y="1572768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120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297680" y="283464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120fps 电竞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389120" y="1874520"/>
            <a:ext cx="3657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4"/>
          <p:cNvSpPr/>
          <p:nvPr/>
        </p:nvSpPr>
        <p:spPr>
          <a:xfrm>
            <a:off x="4462272" y="1874520"/>
            <a:ext cx="3657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Shape 25"/>
          <p:cNvSpPr/>
          <p:nvPr/>
        </p:nvSpPr>
        <p:spPr>
          <a:xfrm>
            <a:off x="4535424" y="1874520"/>
            <a:ext cx="3657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Shape 26"/>
          <p:cNvSpPr/>
          <p:nvPr/>
        </p:nvSpPr>
        <p:spPr>
          <a:xfrm>
            <a:off x="4608576" y="1874520"/>
            <a:ext cx="3657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9" name="Shape 27"/>
          <p:cNvSpPr/>
          <p:nvPr/>
        </p:nvSpPr>
        <p:spPr>
          <a:xfrm>
            <a:off x="4681728" y="1874520"/>
            <a:ext cx="36576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3154680"/>
            <a:ext cx="5180076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条越密 = 帧率越高 = 越流畅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368796" y="1097280"/>
            <a:ext cx="5545836" cy="384048"/>
          </a:xfrm>
          <a:prstGeom prst="rect">
            <a:avLst/>
          </a:prstGeom>
          <a:solidFill>
            <a:srgbClr val="0F3460"/>
          </a:solidFill>
          <a:ln/>
        </p:spPr>
      </p:sp>
      <p:sp>
        <p:nvSpPr>
          <p:cNvPr id="32" name="Text 30"/>
          <p:cNvSpPr/>
          <p:nvPr/>
        </p:nvSpPr>
        <p:spPr>
          <a:xfrm>
            <a:off x="6414516" y="1115568"/>
            <a:ext cx="5454396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分辨率 (Resolution) — 空间维度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541514" y="996696"/>
            <a:ext cx="3200400" cy="1792224"/>
          </a:xfrm>
          <a:prstGeom prst="rect">
            <a:avLst/>
          </a:prstGeom>
          <a:solidFill>
            <a:srgbClr val="E94560"/>
          </a:solidFill>
          <a:ln w="19050">
            <a:solidFill>
              <a:srgbClr val="E9456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541514" y="996696"/>
            <a:ext cx="3200400" cy="1792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8K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7680×4320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998714" y="1508760"/>
            <a:ext cx="2286000" cy="1280160"/>
          </a:xfrm>
          <a:prstGeom prst="rect">
            <a:avLst/>
          </a:prstGeom>
          <a:solidFill>
            <a:srgbClr val="27AE60"/>
          </a:solidFill>
          <a:ln w="19050">
            <a:solidFill>
              <a:srgbClr val="27AE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998714" y="150876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7AE60"/>
                </a:solidFill>
              </a:rPr>
              <a:t>4K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27AE60"/>
                </a:solidFill>
              </a:rPr>
              <a:t>3840×2160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8364474" y="1920240"/>
            <a:ext cx="1554480" cy="868680"/>
          </a:xfrm>
          <a:prstGeom prst="rect">
            <a:avLst/>
          </a:prstGeom>
          <a:solidFill>
            <a:srgbClr val="3498DB"/>
          </a:solidFill>
          <a:ln w="19050">
            <a:solidFill>
              <a:srgbClr val="3498D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364474" y="1920240"/>
            <a:ext cx="15544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1080p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3498DB"/>
                </a:solidFill>
              </a:rPr>
              <a:t>1920×1080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8638794" y="2221992"/>
            <a:ext cx="1005840" cy="566928"/>
          </a:xfrm>
          <a:prstGeom prst="rect">
            <a:avLst/>
          </a:prstGeom>
          <a:solidFill>
            <a:srgbClr val="999999"/>
          </a:solidFill>
          <a:ln w="19050">
            <a:solidFill>
              <a:srgbClr val="999999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638794" y="2221992"/>
            <a:ext cx="10058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99999"/>
                </a:solidFill>
              </a:rPr>
              <a:t>720p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999999"/>
                </a:solidFill>
              </a:rPr>
              <a:t>1280×720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6368796" y="3063240"/>
            <a:ext cx="55458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像素数↑ = 数据量↑ = 带宽需求↑</a:t>
            </a:r>
            <a:endParaRPr lang="en-US" sz="9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3520440"/>
          <a:ext cx="11640312" cy="914400"/>
        </p:xfrm>
        <a:graphic>
          <a:graphicData uri="http://schemas.openxmlformats.org/drawingml/2006/table">
            <a:tbl>
              <a:tblPr/>
              <a:tblGrid>
                <a:gridCol w="3492094"/>
                <a:gridCol w="4074109"/>
                <a:gridCol w="4074109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规格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1080p@60fps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4K@60fps HDR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原始RGB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945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373 MB/s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945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1.5 GB/s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H.264后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98D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 Mbps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7AE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 Mbps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色彩空间：RGB 之外的世界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097280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RGB 模型 (加法混色)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444752"/>
            <a:ext cx="1371600" cy="91440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1444752"/>
            <a:ext cx="1371600" cy="914400"/>
          </a:xfrm>
          <a:prstGeom prst="rect">
            <a:avLst/>
          </a:prstGeom>
          <a:solidFill>
            <a:srgbClr val="00FF00"/>
          </a:solidFill>
          <a:ln/>
        </p:spPr>
      </p:sp>
      <p:sp>
        <p:nvSpPr>
          <p:cNvPr id="8" name="Shape 6"/>
          <p:cNvSpPr/>
          <p:nvPr/>
        </p:nvSpPr>
        <p:spPr>
          <a:xfrm>
            <a:off x="274320" y="1444752"/>
            <a:ext cx="1371600" cy="914400"/>
          </a:xfrm>
          <a:prstGeom prst="rect">
            <a:avLst/>
          </a:prstGeom>
          <a:solidFill>
            <a:srgbClr val="0000FF"/>
          </a:solidFill>
          <a:ln/>
        </p:spPr>
      </p:sp>
      <p:sp>
        <p:nvSpPr>
          <p:cNvPr id="9" name="Text 7"/>
          <p:cNvSpPr/>
          <p:nvPr/>
        </p:nvSpPr>
        <p:spPr>
          <a:xfrm>
            <a:off x="320040" y="1463040"/>
            <a:ext cx="1280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B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737360" y="1554480"/>
            <a:ext cx="1097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用于屏幕显示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74320" y="2514600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YUV 模型 (亮度+色度)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274320" y="2852928"/>
            <a:ext cx="2286000" cy="1371600"/>
          </a:xfrm>
          <a:prstGeom prst="rect">
            <a:avLst/>
          </a:prstGeom>
          <a:solidFill>
            <a:srgbClr val="808080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2852928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亮度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(全分辨率)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633472" y="2852928"/>
            <a:ext cx="1143000" cy="685800"/>
          </a:xfrm>
          <a:prstGeom prst="rect">
            <a:avLst/>
          </a:prstGeom>
          <a:solidFill>
            <a:srgbClr val="0000FF"/>
          </a:solidFill>
          <a:ln/>
        </p:spPr>
      </p:sp>
      <p:sp>
        <p:nvSpPr>
          <p:cNvPr id="15" name="Text 13"/>
          <p:cNvSpPr/>
          <p:nvPr/>
        </p:nvSpPr>
        <p:spPr>
          <a:xfrm>
            <a:off x="2633472" y="2852928"/>
            <a:ext cx="1143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U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33472" y="3584448"/>
            <a:ext cx="1143000" cy="640080"/>
          </a:xfrm>
          <a:prstGeom prst="rect">
            <a:avLst/>
          </a:prstGeom>
          <a:solidFill>
            <a:srgbClr val="FF0000"/>
          </a:solidFill>
          <a:ln/>
        </p:spPr>
      </p:sp>
      <p:sp>
        <p:nvSpPr>
          <p:cNvPr id="17" name="Text 15"/>
          <p:cNvSpPr/>
          <p:nvPr/>
        </p:nvSpPr>
        <p:spPr>
          <a:xfrm>
            <a:off x="2633472" y="3584448"/>
            <a:ext cx="1143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74320" y="4297680"/>
            <a:ext cx="3474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9999"/>
                </a:solidFill>
              </a:rPr>
              <a:t>U/V色度降采样 → 节省50%数据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094476" y="1097280"/>
            <a:ext cx="582015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色度子采样 (Chroma Subsampling)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277356" y="1463040"/>
            <a:ext cx="1783080" cy="868680"/>
          </a:xfrm>
          <a:prstGeom prst="rect">
            <a:avLst/>
          </a:prstGeom>
          <a:solidFill>
            <a:srgbClr val="27AE60"/>
          </a:solidFill>
          <a:ln w="19050">
            <a:solidFill>
              <a:srgbClr val="27AE6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77356" y="146304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4:4:4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全色度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77356" y="201168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广播级后期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060436" y="169164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→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243316" y="1463040"/>
            <a:ext cx="1783080" cy="868680"/>
          </a:xfrm>
          <a:prstGeom prst="rect">
            <a:avLst/>
          </a:prstGeom>
          <a:solidFill>
            <a:srgbClr val="3498DB"/>
          </a:solidFill>
          <a:ln w="19050">
            <a:solidFill>
              <a:srgbClr val="3498D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43316" y="146304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4:2:2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色度减半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243316" y="201168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TV广播标准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026396" y="1691640"/>
            <a:ext cx="182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94560"/>
                </a:solidFill>
              </a:rPr>
              <a:t>→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0209276" y="1463040"/>
            <a:ext cx="1783080" cy="868680"/>
          </a:xfrm>
          <a:prstGeom prst="rect">
            <a:avLst/>
          </a:prstGeom>
          <a:solidFill>
            <a:srgbClr val="E94560"/>
          </a:solidFill>
          <a:ln w="19050">
            <a:solidFill>
              <a:srgbClr val="E9456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0209276" y="1463040"/>
            <a:ext cx="1783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4:2:0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流媒体标准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0209276" y="2011680"/>
            <a:ext cx="1783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Netflix/YouTube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277356" y="248716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3E50"/>
                </a:solidFill>
              </a:rPr>
              <a:t>4:2:0 色度降采样示意图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6277356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524244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771132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018020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264908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511796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758684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8005572" y="2788920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77356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524244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6771132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018020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264908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511796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758684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8005572" y="3035808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277356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524244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771132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018020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264908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7511796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7758684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8005572" y="3282696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277356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6524244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771132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7018020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7264908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7511796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7758684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8005572" y="3529584"/>
            <a:ext cx="228600" cy="228600"/>
          </a:xfrm>
          <a:prstGeom prst="rect">
            <a:avLst/>
          </a:prstGeom>
          <a:solidFill>
            <a:srgbClr val="808080"/>
          </a:solidFill>
          <a:ln w="3810">
            <a:solidFill>
              <a:srgbClr val="666666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6277356" y="2788920"/>
            <a:ext cx="1975104" cy="987552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FF"/>
            </a:solidFill>
            <a:prstDash val="dash"/>
          </a:ln>
        </p:spPr>
      </p:sp>
      <p:sp>
        <p:nvSpPr>
          <p:cNvPr id="65" name="Text 63"/>
          <p:cNvSpPr/>
          <p:nvPr/>
        </p:nvSpPr>
        <p:spPr>
          <a:xfrm>
            <a:off x="6277356" y="2788920"/>
            <a:ext cx="1975104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Y: 8×4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全分辨率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8252460" y="2788920"/>
            <a:ext cx="1975104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U/V: 4×2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降采样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6277356" y="3931920"/>
            <a:ext cx="5637276" cy="45720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68" name="Text 66"/>
          <p:cNvSpPr/>
          <p:nvPr/>
        </p:nvSpPr>
        <p:spPr>
          <a:xfrm>
            <a:off x="6323076" y="3959352"/>
            <a:ext cx="55458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Y全分辨率 + UV降采样 = 人眼感知不变 + 带宽节省50%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34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3" name="Text 1"/>
          <p:cNvSpPr/>
          <p:nvPr/>
        </p:nvSpPr>
        <p:spPr>
          <a:xfrm>
            <a:off x="0" y="1783080"/>
            <a:ext cx="12188952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0" b="1" dirty="0">
                <a:solidFill>
                  <a:srgbClr val="E94560">
                    <a:alpha val="40000"/>
                  </a:srgbClr>
                </a:solidFill>
              </a:rPr>
              <a:t>03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365760" y="3063240"/>
            <a:ext cx="1145743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编码：压缩的艺术</a:t>
            </a:r>
            <a:endParaRPr lang="en-US" sz="3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为什么要编码？— 数据量 vs 压缩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4574926"/>
            <a:ext cx="1973047" cy="545714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4254886"/>
            <a:ext cx="1973047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373 MB/s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5166360"/>
            <a:ext cx="1973047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1080p60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原始RGB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367278" y="5108936"/>
            <a:ext cx="1973047" cy="11704"/>
          </a:xfrm>
          <a:prstGeom prst="rect">
            <a:avLst/>
          </a:prstGeom>
          <a:solidFill>
            <a:srgbClr val="3498DB"/>
          </a:solidFill>
          <a:ln/>
        </p:spPr>
      </p:sp>
      <p:sp>
        <p:nvSpPr>
          <p:cNvPr id="9" name="Text 7"/>
          <p:cNvSpPr/>
          <p:nvPr/>
        </p:nvSpPr>
        <p:spPr>
          <a:xfrm>
            <a:off x="3367278" y="4788896"/>
            <a:ext cx="1973047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498DB"/>
                </a:solidFill>
              </a:rPr>
              <a:t>8 Mbps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367278" y="5166360"/>
            <a:ext cx="1973047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1080p60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H.264后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185916" y="2926080"/>
            <a:ext cx="1973047" cy="219456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12" name="Text 10"/>
          <p:cNvSpPr/>
          <p:nvPr/>
        </p:nvSpPr>
        <p:spPr>
          <a:xfrm>
            <a:off x="6185916" y="2606040"/>
            <a:ext cx="1973047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94560"/>
                </a:solidFill>
              </a:rPr>
              <a:t>1.5 GB/s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185916" y="5166360"/>
            <a:ext cx="1973047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4K60 HDR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原始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9004554" y="5084064"/>
            <a:ext cx="1973047" cy="36576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5" name="Text 13"/>
          <p:cNvSpPr/>
          <p:nvPr/>
        </p:nvSpPr>
        <p:spPr>
          <a:xfrm>
            <a:off x="9004554" y="4764024"/>
            <a:ext cx="1973047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7AE60"/>
                </a:solidFill>
              </a:rPr>
              <a:t>25 Mbps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004554" y="5166360"/>
            <a:ext cx="1973047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4K60 HDR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H.265后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500116" y="1234440"/>
            <a:ext cx="1188720" cy="77724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8" name="Text 16"/>
          <p:cNvSpPr/>
          <p:nvPr/>
        </p:nvSpPr>
        <p:spPr>
          <a:xfrm>
            <a:off x="5500116" y="128016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47×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压缩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917436" y="1234440"/>
            <a:ext cx="1188720" cy="777240"/>
          </a:xfrm>
          <a:prstGeom prst="ellipse">
            <a:avLst/>
          </a:prstGeom>
          <a:solidFill>
            <a:srgbClr val="27AE60"/>
          </a:solidFill>
          <a:ln/>
        </p:spPr>
      </p:sp>
      <p:sp>
        <p:nvSpPr>
          <p:cNvPr id="20" name="Text 18"/>
          <p:cNvSpPr/>
          <p:nvPr/>
        </p:nvSpPr>
        <p:spPr>
          <a:xfrm>
            <a:off x="6917436" y="1280160"/>
            <a:ext cx="1188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60×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压缩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957316" y="1618488"/>
            <a:ext cx="868680" cy="0"/>
          </a:xfrm>
          <a:prstGeom prst="line">
            <a:avLst/>
          </a:prstGeom>
          <a:noFill/>
          <a:ln w="19050">
            <a:solidFill>
              <a:srgbClr val="2C3E50"/>
            </a:solidFill>
            <a:prstDash val="solid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274320" y="5257800"/>
            <a:ext cx="11640312" cy="457200"/>
          </a:xfrm>
          <a:prstGeom prst="roundRect">
            <a:avLst/>
          </a:prstGeom>
          <a:solidFill>
            <a:srgbClr val="16213E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5285232"/>
            <a:ext cx="11457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带宽永远不够 → 编码是唯一出路：有损压缩+空间冗余+时间冗余+感知冗余 = 压缩100-1000倍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6213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914400"/>
            <a:ext cx="12188952" cy="45720"/>
          </a:xfrm>
          <a:prstGeom prst="rect">
            <a:avLst/>
          </a:prstGeom>
          <a:solidFill>
            <a:srgbClr val="E9456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37160"/>
            <a:ext cx="11457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主流视频编码标准一览</a:t>
            </a:r>
            <a:endParaRPr lang="en-US" sz="24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143000"/>
          <a:ext cx="11640312" cy="914400"/>
        </p:xfrm>
        <a:graphic>
          <a:graphicData uri="http://schemas.openxmlformats.org/drawingml/2006/table">
            <a:tbl>
              <a:tblPr/>
              <a:tblGrid>
                <a:gridCol w="2560869"/>
                <a:gridCol w="1164031"/>
                <a:gridCol w="4190512"/>
                <a:gridCol w="1978853"/>
                <a:gridCol w="1746047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标准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年份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主要场景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压缩效率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版权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13E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9999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H.264 (AVC)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2003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YouTube/Netflix/视频通话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9999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基准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专利(MPEG-LA)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498D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H.265 (HEVC)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4K/8K蓝光流媒体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98D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省50% vs H.264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专利(授权费高)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AE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VP9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2013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YouTube (Google免费)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7AE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与H.265相当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无Royalty-free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945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AV1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2018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流媒体新标准(8K/HDR)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E9456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省30% vs H.265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无AOM联盟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8E44A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VVC (H.266)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2020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尚未普及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8E44A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比AV1再省30%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2C3E5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专利池未稳定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274320" y="3703320"/>
            <a:ext cx="548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C3E50"/>
                </a:solidFill>
              </a:rPr>
              <a:t>2003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822960" y="3831336"/>
            <a:ext cx="11091672" cy="0"/>
          </a:xfrm>
          <a:prstGeom prst="line">
            <a:avLst/>
          </a:prstGeom>
          <a:noFill/>
          <a:ln w="25400">
            <a:solidFill>
              <a:srgbClr val="0F3460"/>
            </a:solidFill>
            <a:prstDash val="solid"/>
            <a:tailEnd type="triangle"/>
          </a:ln>
        </p:spPr>
      </p:sp>
      <p:sp>
        <p:nvSpPr>
          <p:cNvPr id="8" name="Shape 5"/>
          <p:cNvSpPr/>
          <p:nvPr/>
        </p:nvSpPr>
        <p:spPr>
          <a:xfrm>
            <a:off x="685800" y="3703320"/>
            <a:ext cx="274320" cy="274320"/>
          </a:xfrm>
          <a:prstGeom prst="ellipse">
            <a:avLst/>
          </a:prstGeom>
          <a:solidFill>
            <a:srgbClr val="999999"/>
          </a:solidFill>
          <a:ln/>
        </p:spPr>
      </p:sp>
      <p:sp>
        <p:nvSpPr>
          <p:cNvPr id="9" name="Text 6"/>
          <p:cNvSpPr/>
          <p:nvPr/>
        </p:nvSpPr>
        <p:spPr>
          <a:xfrm>
            <a:off x="457200" y="4005072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2003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H.264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3458718" y="3703320"/>
            <a:ext cx="274320" cy="274320"/>
          </a:xfrm>
          <a:prstGeom prst="ellipse">
            <a:avLst/>
          </a:prstGeom>
          <a:solidFill>
            <a:srgbClr val="3498DB"/>
          </a:solidFill>
          <a:ln/>
        </p:spPr>
      </p:sp>
      <p:sp>
        <p:nvSpPr>
          <p:cNvPr id="11" name="Text 8"/>
          <p:cNvSpPr/>
          <p:nvPr/>
        </p:nvSpPr>
        <p:spPr>
          <a:xfrm>
            <a:off x="3230118" y="4005072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2013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H.265/VP9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6231636" y="3703320"/>
            <a:ext cx="274320" cy="274320"/>
          </a:xfrm>
          <a:prstGeom prst="ellipse">
            <a:avLst/>
          </a:prstGeom>
          <a:solidFill>
            <a:srgbClr val="E94560"/>
          </a:solidFill>
          <a:ln/>
        </p:spPr>
      </p:sp>
      <p:sp>
        <p:nvSpPr>
          <p:cNvPr id="13" name="Text 10"/>
          <p:cNvSpPr/>
          <p:nvPr/>
        </p:nvSpPr>
        <p:spPr>
          <a:xfrm>
            <a:off x="6003036" y="4005072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2018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AV1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9004554" y="3703320"/>
            <a:ext cx="274320" cy="274320"/>
          </a:xfrm>
          <a:prstGeom prst="ellipse">
            <a:avLst/>
          </a:prstGeom>
          <a:solidFill>
            <a:srgbClr val="8E44AD"/>
          </a:solidFill>
          <a:ln/>
        </p:spPr>
      </p:sp>
      <p:sp>
        <p:nvSpPr>
          <p:cNvPr id="15" name="Text 12"/>
          <p:cNvSpPr/>
          <p:nvPr/>
        </p:nvSpPr>
        <p:spPr>
          <a:xfrm>
            <a:off x="8775954" y="4005072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2020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VVC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274320" y="4617720"/>
            <a:ext cx="11640312" cy="457200"/>
          </a:xfrm>
          <a:prstGeom prst="roundRect">
            <a:avLst/>
          </a:prstGeom>
          <a:solidFill>
            <a:srgbClr val="0F3460"/>
          </a:solidFill>
          <a:ln/>
        </p:spPr>
      </p:sp>
      <p:sp>
        <p:nvSpPr>
          <p:cNvPr id="17" name="Text 14"/>
          <p:cNvSpPr/>
          <p:nvPr/>
        </p:nvSpPr>
        <p:spPr>
          <a:xfrm>
            <a:off x="365760" y="4645152"/>
            <a:ext cx="11457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💡 AV1 = 免专利费 + 压缩率最优 + 全面支持 → 未来主流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视频流传输技术全景指南v2</dc:title>
  <dc:subject>PptxGenJS Presentation</dc:subject>
  <dc:creator>AI</dc:creator>
  <cp:lastModifiedBy>AI</cp:lastModifiedBy>
  <cp:revision>1</cp:revision>
  <dcterms:created xsi:type="dcterms:W3CDTF">2026-04-18T03:08:31Z</dcterms:created>
  <dcterms:modified xsi:type="dcterms:W3CDTF">2026-04-18T03:08:31Z</dcterms:modified>
</cp:coreProperties>
</file>